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slideLayouts/slideLayout4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s/slide2.xml" ContentType="application/vnd.openxmlformats-officedocument.presentationml.slide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colors3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drawing3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slideLayouts/slideLayout3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3.xml" ContentType="application/vnd.openxmlformats-officedocument.drawingml.diagram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slideLayouts/slideLayout8.xml" ContentType="application/vnd.openxmlformats-officedocument.presentationml.slideLayou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0" r:id="rId3"/>
    <p:sldId id="259" r:id="rId4"/>
    <p:sldId id="261" r:id="rId5"/>
    <p:sldId id="258" r:id="rId6"/>
    <p:sldId id="263" r:id="rId7"/>
    <p:sldId id="262" r:id="rId8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F3F"/>
    <a:srgbClr val="FF0000"/>
    <a:srgbClr val="C050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5" d="100"/>
          <a:sy n="105" d="100"/>
        </p:scale>
        <p:origin x="79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1C355A3-91C3-480D-B16C-A4DC66B5865E}" type="doc">
      <dgm:prSet loTypeId="urn:microsoft.com/office/officeart/2008/layout/LinedList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91A8DE9E-E957-411E-B687-86595CE023EB}">
      <dgm:prSet custT="1"/>
      <dgm:spPr/>
      <dgm:t>
        <a:bodyPr/>
        <a:lstStyle/>
        <a:p>
          <a:r>
            <a:rPr lang="en-US" sz="2800" dirty="0"/>
            <a:t>• Expansion to 50 Countries: Effective April 2, 2026.</a:t>
          </a:r>
        </a:p>
      </dgm:t>
    </dgm:pt>
    <dgm:pt modelId="{2BDB5022-6C6A-49BE-910C-5ABBAABCCBD2}" type="parTrans" cxnId="{C01A6319-C2D0-4AB7-A89F-78F56F2FFB27}">
      <dgm:prSet/>
      <dgm:spPr/>
      <dgm:t>
        <a:bodyPr/>
        <a:lstStyle/>
        <a:p>
          <a:endParaRPr lang="en-US"/>
        </a:p>
      </dgm:t>
    </dgm:pt>
    <dgm:pt modelId="{7474B5BB-C38F-4C60-886B-19489BAEACC2}" type="sibTrans" cxnId="{C01A6319-C2D0-4AB7-A89F-78F56F2FFB27}">
      <dgm:prSet/>
      <dgm:spPr/>
      <dgm:t>
        <a:bodyPr/>
        <a:lstStyle/>
        <a:p>
          <a:endParaRPr lang="en-US"/>
        </a:p>
      </dgm:t>
    </dgm:pt>
    <dgm:pt modelId="{81879C12-304E-49C6-A2FC-36C893CBB30F}">
      <dgm:prSet custT="1"/>
      <dgm:spPr/>
      <dgm:t>
        <a:bodyPr/>
        <a:lstStyle/>
        <a:p>
          <a:r>
            <a:rPr lang="en-US" sz="3000" dirty="0"/>
            <a:t>• Refundable Deposit: $5K, $10K, or $15K required via Pay.gov before visa issuance.</a:t>
          </a:r>
        </a:p>
      </dgm:t>
    </dgm:pt>
    <dgm:pt modelId="{B569E459-05C7-414C-A008-4DED4DE39356}" type="parTrans" cxnId="{275182BE-A867-4DCF-A5C0-5C56E97EB05B}">
      <dgm:prSet/>
      <dgm:spPr/>
      <dgm:t>
        <a:bodyPr/>
        <a:lstStyle/>
        <a:p>
          <a:endParaRPr lang="en-US"/>
        </a:p>
      </dgm:t>
    </dgm:pt>
    <dgm:pt modelId="{CD1D3614-3EC3-4106-8628-03B434269880}" type="sibTrans" cxnId="{275182BE-A867-4DCF-A5C0-5C56E97EB05B}">
      <dgm:prSet/>
      <dgm:spPr/>
      <dgm:t>
        <a:bodyPr/>
        <a:lstStyle/>
        <a:p>
          <a:endParaRPr lang="en-US"/>
        </a:p>
      </dgm:t>
    </dgm:pt>
    <dgm:pt modelId="{B6FE737F-39CC-4087-BCBB-FF36F3503381}">
      <dgm:prSet custT="1"/>
      <dgm:spPr/>
      <dgm:t>
        <a:bodyPr/>
        <a:lstStyle/>
        <a:p>
          <a:r>
            <a:rPr lang="en-US" sz="2800" dirty="0"/>
            <a:t>• Strict Exit Rules: Crew must exit via designated commercial hubs to trigger refund.</a:t>
          </a:r>
        </a:p>
      </dgm:t>
    </dgm:pt>
    <dgm:pt modelId="{3FD394D8-9BAD-4EEA-A02C-F582720B958D}" type="parTrans" cxnId="{B3F54B96-B33D-42AD-ABDA-012ABE4D1BE4}">
      <dgm:prSet/>
      <dgm:spPr/>
      <dgm:t>
        <a:bodyPr/>
        <a:lstStyle/>
        <a:p>
          <a:endParaRPr lang="en-US"/>
        </a:p>
      </dgm:t>
    </dgm:pt>
    <dgm:pt modelId="{A9DD8AA9-A664-42D0-A485-0B98383104EC}" type="sibTrans" cxnId="{B3F54B96-B33D-42AD-ABDA-012ABE4D1BE4}">
      <dgm:prSet/>
      <dgm:spPr/>
      <dgm:t>
        <a:bodyPr/>
        <a:lstStyle/>
        <a:p>
          <a:endParaRPr lang="en-US"/>
        </a:p>
      </dgm:t>
    </dgm:pt>
    <dgm:pt modelId="{354D16CD-60FD-4B2A-9CAA-7C3203FDB250}">
      <dgm:prSet custT="1"/>
      <dgm:spPr/>
      <dgm:t>
        <a:bodyPr/>
        <a:lstStyle/>
        <a:p>
          <a:r>
            <a:rPr lang="en-US" sz="2800" dirty="0"/>
            <a:t>• Impact: Major financial hurdle for owners hiring crew from listed African/Asian nations.</a:t>
          </a:r>
        </a:p>
      </dgm:t>
    </dgm:pt>
    <dgm:pt modelId="{606C4120-F76C-4684-AD8A-FD9BBDFEAC17}" type="parTrans" cxnId="{2C73E971-A020-4BCF-A775-2E5AC0380F8B}">
      <dgm:prSet/>
      <dgm:spPr/>
      <dgm:t>
        <a:bodyPr/>
        <a:lstStyle/>
        <a:p>
          <a:endParaRPr lang="en-US"/>
        </a:p>
      </dgm:t>
    </dgm:pt>
    <dgm:pt modelId="{C076AAD6-0770-4E07-B24A-CD5F660C7FDA}" type="sibTrans" cxnId="{2C73E971-A020-4BCF-A775-2E5AC0380F8B}">
      <dgm:prSet/>
      <dgm:spPr/>
      <dgm:t>
        <a:bodyPr/>
        <a:lstStyle/>
        <a:p>
          <a:endParaRPr lang="en-US"/>
        </a:p>
      </dgm:t>
    </dgm:pt>
    <dgm:pt modelId="{322F0BCB-93AF-4ED8-ADB8-60E6E2BD7BCD}" type="pres">
      <dgm:prSet presAssocID="{81C355A3-91C3-480D-B16C-A4DC66B5865E}" presName="vert0" presStyleCnt="0">
        <dgm:presLayoutVars>
          <dgm:dir/>
          <dgm:animOne val="branch"/>
          <dgm:animLvl val="lvl"/>
        </dgm:presLayoutVars>
      </dgm:prSet>
      <dgm:spPr/>
    </dgm:pt>
    <dgm:pt modelId="{8DA7FE28-0DEB-4B3F-BA64-16F327D80975}" type="pres">
      <dgm:prSet presAssocID="{91A8DE9E-E957-411E-B687-86595CE023EB}" presName="thickLine" presStyleLbl="alignNode1" presStyleIdx="0" presStyleCnt="4"/>
      <dgm:spPr/>
    </dgm:pt>
    <dgm:pt modelId="{E93F3B82-1B67-46F1-BF17-7EA6C4E6FEC3}" type="pres">
      <dgm:prSet presAssocID="{91A8DE9E-E957-411E-B687-86595CE023EB}" presName="horz1" presStyleCnt="0"/>
      <dgm:spPr/>
    </dgm:pt>
    <dgm:pt modelId="{EC2B2E16-254D-427F-AB54-2618DE2A8FDB}" type="pres">
      <dgm:prSet presAssocID="{91A8DE9E-E957-411E-B687-86595CE023EB}" presName="tx1" presStyleLbl="revTx" presStyleIdx="0" presStyleCnt="4"/>
      <dgm:spPr/>
    </dgm:pt>
    <dgm:pt modelId="{B882E24D-58EC-4D4B-8CDA-56408D4BE1D4}" type="pres">
      <dgm:prSet presAssocID="{91A8DE9E-E957-411E-B687-86595CE023EB}" presName="vert1" presStyleCnt="0"/>
      <dgm:spPr/>
    </dgm:pt>
    <dgm:pt modelId="{92F1AFD3-1FBC-4813-A6AD-60FFC4E3F4D2}" type="pres">
      <dgm:prSet presAssocID="{81879C12-304E-49C6-A2FC-36C893CBB30F}" presName="thickLine" presStyleLbl="alignNode1" presStyleIdx="1" presStyleCnt="4"/>
      <dgm:spPr/>
    </dgm:pt>
    <dgm:pt modelId="{8C8861A8-8455-4C24-BB91-DDB16D51BC57}" type="pres">
      <dgm:prSet presAssocID="{81879C12-304E-49C6-A2FC-36C893CBB30F}" presName="horz1" presStyleCnt="0"/>
      <dgm:spPr/>
    </dgm:pt>
    <dgm:pt modelId="{306FF61F-66C8-4D02-9BEE-0EAC07876FAD}" type="pres">
      <dgm:prSet presAssocID="{81879C12-304E-49C6-A2FC-36C893CBB30F}" presName="tx1" presStyleLbl="revTx" presStyleIdx="1" presStyleCnt="4"/>
      <dgm:spPr/>
    </dgm:pt>
    <dgm:pt modelId="{068A540C-4C9E-4C36-9C27-43AF19609EB5}" type="pres">
      <dgm:prSet presAssocID="{81879C12-304E-49C6-A2FC-36C893CBB30F}" presName="vert1" presStyleCnt="0"/>
      <dgm:spPr/>
    </dgm:pt>
    <dgm:pt modelId="{D5F99EA5-2DCB-4955-80F5-36D1FE842844}" type="pres">
      <dgm:prSet presAssocID="{B6FE737F-39CC-4087-BCBB-FF36F3503381}" presName="thickLine" presStyleLbl="alignNode1" presStyleIdx="2" presStyleCnt="4"/>
      <dgm:spPr/>
    </dgm:pt>
    <dgm:pt modelId="{E536C690-445B-44C7-9AF4-A3019FEB1FF4}" type="pres">
      <dgm:prSet presAssocID="{B6FE737F-39CC-4087-BCBB-FF36F3503381}" presName="horz1" presStyleCnt="0"/>
      <dgm:spPr/>
    </dgm:pt>
    <dgm:pt modelId="{78E8EAF1-5150-42AA-B89B-1F32AD26C594}" type="pres">
      <dgm:prSet presAssocID="{B6FE737F-39CC-4087-BCBB-FF36F3503381}" presName="tx1" presStyleLbl="revTx" presStyleIdx="2" presStyleCnt="4"/>
      <dgm:spPr/>
    </dgm:pt>
    <dgm:pt modelId="{066D6E95-2F97-4C2E-9ACD-260D69016A08}" type="pres">
      <dgm:prSet presAssocID="{B6FE737F-39CC-4087-BCBB-FF36F3503381}" presName="vert1" presStyleCnt="0"/>
      <dgm:spPr/>
    </dgm:pt>
    <dgm:pt modelId="{C29F6C35-A545-4FFE-9E4F-6C4F507E600E}" type="pres">
      <dgm:prSet presAssocID="{354D16CD-60FD-4B2A-9CAA-7C3203FDB250}" presName="thickLine" presStyleLbl="alignNode1" presStyleIdx="3" presStyleCnt="4"/>
      <dgm:spPr/>
    </dgm:pt>
    <dgm:pt modelId="{B5FED175-9EEB-4617-A61D-40ED5D4C90E4}" type="pres">
      <dgm:prSet presAssocID="{354D16CD-60FD-4B2A-9CAA-7C3203FDB250}" presName="horz1" presStyleCnt="0"/>
      <dgm:spPr/>
    </dgm:pt>
    <dgm:pt modelId="{B9B44A64-33F9-4CE6-87C0-279EF5773531}" type="pres">
      <dgm:prSet presAssocID="{354D16CD-60FD-4B2A-9CAA-7C3203FDB250}" presName="tx1" presStyleLbl="revTx" presStyleIdx="3" presStyleCnt="4"/>
      <dgm:spPr/>
    </dgm:pt>
    <dgm:pt modelId="{B3B033E7-6A19-4867-AB7B-A6BF628DE9E4}" type="pres">
      <dgm:prSet presAssocID="{354D16CD-60FD-4B2A-9CAA-7C3203FDB250}" presName="vert1" presStyleCnt="0"/>
      <dgm:spPr/>
    </dgm:pt>
  </dgm:ptLst>
  <dgm:cxnLst>
    <dgm:cxn modelId="{C01A6319-C2D0-4AB7-A89F-78F56F2FFB27}" srcId="{81C355A3-91C3-480D-B16C-A4DC66B5865E}" destId="{91A8DE9E-E957-411E-B687-86595CE023EB}" srcOrd="0" destOrd="0" parTransId="{2BDB5022-6C6A-49BE-910C-5ABBAABCCBD2}" sibTransId="{7474B5BB-C38F-4C60-886B-19489BAEACC2}"/>
    <dgm:cxn modelId="{3BF09A5D-DB71-454F-957F-B27E4D253001}" type="presOf" srcId="{91A8DE9E-E957-411E-B687-86595CE023EB}" destId="{EC2B2E16-254D-427F-AB54-2618DE2A8FDB}" srcOrd="0" destOrd="0" presId="urn:microsoft.com/office/officeart/2008/layout/LinedList"/>
    <dgm:cxn modelId="{2C73E971-A020-4BCF-A775-2E5AC0380F8B}" srcId="{81C355A3-91C3-480D-B16C-A4DC66B5865E}" destId="{354D16CD-60FD-4B2A-9CAA-7C3203FDB250}" srcOrd="3" destOrd="0" parTransId="{606C4120-F76C-4684-AD8A-FD9BBDFEAC17}" sibTransId="{C076AAD6-0770-4E07-B24A-CD5F660C7FDA}"/>
    <dgm:cxn modelId="{C581E778-F883-403D-9170-B3B8B6E53225}" type="presOf" srcId="{81C355A3-91C3-480D-B16C-A4DC66B5865E}" destId="{322F0BCB-93AF-4ED8-ADB8-60E6E2BD7BCD}" srcOrd="0" destOrd="0" presId="urn:microsoft.com/office/officeart/2008/layout/LinedList"/>
    <dgm:cxn modelId="{DAF97B95-2DD0-4132-95BE-D47C7C29681F}" type="presOf" srcId="{B6FE737F-39CC-4087-BCBB-FF36F3503381}" destId="{78E8EAF1-5150-42AA-B89B-1F32AD26C594}" srcOrd="0" destOrd="0" presId="urn:microsoft.com/office/officeart/2008/layout/LinedList"/>
    <dgm:cxn modelId="{B3F54B96-B33D-42AD-ABDA-012ABE4D1BE4}" srcId="{81C355A3-91C3-480D-B16C-A4DC66B5865E}" destId="{B6FE737F-39CC-4087-BCBB-FF36F3503381}" srcOrd="2" destOrd="0" parTransId="{3FD394D8-9BAD-4EEA-A02C-F582720B958D}" sibTransId="{A9DD8AA9-A664-42D0-A485-0B98383104EC}"/>
    <dgm:cxn modelId="{5B420DAC-0D0A-46AA-B376-6F72D013404F}" type="presOf" srcId="{81879C12-304E-49C6-A2FC-36C893CBB30F}" destId="{306FF61F-66C8-4D02-9BEE-0EAC07876FAD}" srcOrd="0" destOrd="0" presId="urn:microsoft.com/office/officeart/2008/layout/LinedList"/>
    <dgm:cxn modelId="{275182BE-A867-4DCF-A5C0-5C56E97EB05B}" srcId="{81C355A3-91C3-480D-B16C-A4DC66B5865E}" destId="{81879C12-304E-49C6-A2FC-36C893CBB30F}" srcOrd="1" destOrd="0" parTransId="{B569E459-05C7-414C-A008-4DED4DE39356}" sibTransId="{CD1D3614-3EC3-4106-8628-03B434269880}"/>
    <dgm:cxn modelId="{7B2FD6DB-23CA-40F7-BE41-EF1BAF10A9C5}" type="presOf" srcId="{354D16CD-60FD-4B2A-9CAA-7C3203FDB250}" destId="{B9B44A64-33F9-4CE6-87C0-279EF5773531}" srcOrd="0" destOrd="0" presId="urn:microsoft.com/office/officeart/2008/layout/LinedList"/>
    <dgm:cxn modelId="{D3F0BAE7-300F-4091-AA38-7C4C43CC9365}" type="presParOf" srcId="{322F0BCB-93AF-4ED8-ADB8-60E6E2BD7BCD}" destId="{8DA7FE28-0DEB-4B3F-BA64-16F327D80975}" srcOrd="0" destOrd="0" presId="urn:microsoft.com/office/officeart/2008/layout/LinedList"/>
    <dgm:cxn modelId="{7ECC3D52-719B-43B7-96D5-03B3A097B3E5}" type="presParOf" srcId="{322F0BCB-93AF-4ED8-ADB8-60E6E2BD7BCD}" destId="{E93F3B82-1B67-46F1-BF17-7EA6C4E6FEC3}" srcOrd="1" destOrd="0" presId="urn:microsoft.com/office/officeart/2008/layout/LinedList"/>
    <dgm:cxn modelId="{A25E70A7-2801-47D8-8E07-D87730C744EC}" type="presParOf" srcId="{E93F3B82-1B67-46F1-BF17-7EA6C4E6FEC3}" destId="{EC2B2E16-254D-427F-AB54-2618DE2A8FDB}" srcOrd="0" destOrd="0" presId="urn:microsoft.com/office/officeart/2008/layout/LinedList"/>
    <dgm:cxn modelId="{4E5EBA46-C24D-46F5-BEC9-C764436EEC2A}" type="presParOf" srcId="{E93F3B82-1B67-46F1-BF17-7EA6C4E6FEC3}" destId="{B882E24D-58EC-4D4B-8CDA-56408D4BE1D4}" srcOrd="1" destOrd="0" presId="urn:microsoft.com/office/officeart/2008/layout/LinedList"/>
    <dgm:cxn modelId="{FFFB58E4-9E1F-4F26-8C4B-651353EB01AC}" type="presParOf" srcId="{322F0BCB-93AF-4ED8-ADB8-60E6E2BD7BCD}" destId="{92F1AFD3-1FBC-4813-A6AD-60FFC4E3F4D2}" srcOrd="2" destOrd="0" presId="urn:microsoft.com/office/officeart/2008/layout/LinedList"/>
    <dgm:cxn modelId="{5F9FA2F2-AA07-465D-82AC-A5CE5372FF20}" type="presParOf" srcId="{322F0BCB-93AF-4ED8-ADB8-60E6E2BD7BCD}" destId="{8C8861A8-8455-4C24-BB91-DDB16D51BC57}" srcOrd="3" destOrd="0" presId="urn:microsoft.com/office/officeart/2008/layout/LinedList"/>
    <dgm:cxn modelId="{6CE38DF8-B3B8-4E34-A74A-A70E3D3FEDCA}" type="presParOf" srcId="{8C8861A8-8455-4C24-BB91-DDB16D51BC57}" destId="{306FF61F-66C8-4D02-9BEE-0EAC07876FAD}" srcOrd="0" destOrd="0" presId="urn:microsoft.com/office/officeart/2008/layout/LinedList"/>
    <dgm:cxn modelId="{903924E2-844E-42B0-8C35-F1A3E4A03712}" type="presParOf" srcId="{8C8861A8-8455-4C24-BB91-DDB16D51BC57}" destId="{068A540C-4C9E-4C36-9C27-43AF19609EB5}" srcOrd="1" destOrd="0" presId="urn:microsoft.com/office/officeart/2008/layout/LinedList"/>
    <dgm:cxn modelId="{7DBBA888-8803-4AEF-B962-3962A39559B7}" type="presParOf" srcId="{322F0BCB-93AF-4ED8-ADB8-60E6E2BD7BCD}" destId="{D5F99EA5-2DCB-4955-80F5-36D1FE842844}" srcOrd="4" destOrd="0" presId="urn:microsoft.com/office/officeart/2008/layout/LinedList"/>
    <dgm:cxn modelId="{5E718F5B-44AE-4EF5-A04B-628F1CABC5F0}" type="presParOf" srcId="{322F0BCB-93AF-4ED8-ADB8-60E6E2BD7BCD}" destId="{E536C690-445B-44C7-9AF4-A3019FEB1FF4}" srcOrd="5" destOrd="0" presId="urn:microsoft.com/office/officeart/2008/layout/LinedList"/>
    <dgm:cxn modelId="{8E695CB1-71DA-445A-8F63-F22DAF1A23DA}" type="presParOf" srcId="{E536C690-445B-44C7-9AF4-A3019FEB1FF4}" destId="{78E8EAF1-5150-42AA-B89B-1F32AD26C594}" srcOrd="0" destOrd="0" presId="urn:microsoft.com/office/officeart/2008/layout/LinedList"/>
    <dgm:cxn modelId="{F80B2757-1BB9-4BAF-BF73-4EB9A6809F15}" type="presParOf" srcId="{E536C690-445B-44C7-9AF4-A3019FEB1FF4}" destId="{066D6E95-2F97-4C2E-9ACD-260D69016A08}" srcOrd="1" destOrd="0" presId="urn:microsoft.com/office/officeart/2008/layout/LinedList"/>
    <dgm:cxn modelId="{010B8CA0-9B0C-4FE1-BF94-80F4BB6B19E4}" type="presParOf" srcId="{322F0BCB-93AF-4ED8-ADB8-60E6E2BD7BCD}" destId="{C29F6C35-A545-4FFE-9E4F-6C4F507E600E}" srcOrd="6" destOrd="0" presId="urn:microsoft.com/office/officeart/2008/layout/LinedList"/>
    <dgm:cxn modelId="{57809E79-E8FE-495E-9913-05CA7A3AFCA3}" type="presParOf" srcId="{322F0BCB-93AF-4ED8-ADB8-60E6E2BD7BCD}" destId="{B5FED175-9EEB-4617-A61D-40ED5D4C90E4}" srcOrd="7" destOrd="0" presId="urn:microsoft.com/office/officeart/2008/layout/LinedList"/>
    <dgm:cxn modelId="{D8F4E03D-A75E-489D-876C-4D35F4C1544C}" type="presParOf" srcId="{B5FED175-9EEB-4617-A61D-40ED5D4C90E4}" destId="{B9B44A64-33F9-4CE6-87C0-279EF5773531}" srcOrd="0" destOrd="0" presId="urn:microsoft.com/office/officeart/2008/layout/LinedList"/>
    <dgm:cxn modelId="{495D8849-F9E8-4178-BDC8-63F1357B90EC}" type="presParOf" srcId="{B5FED175-9EEB-4617-A61D-40ED5D4C90E4}" destId="{B3B033E7-6A19-4867-AB7B-A6BF628DE9E4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9864CB6-2610-4B03-B409-1D84C5E53D6F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4FED716-9CB2-4E18-BEAF-4EE1BCC31E59}">
      <dgm:prSet/>
      <dgm:spPr>
        <a:solidFill>
          <a:srgbClr val="FF3F3F"/>
        </a:solidFill>
      </dgm:spPr>
      <dgm:t>
        <a:bodyPr/>
        <a:lstStyle/>
        <a:p>
          <a:r>
            <a:rPr lang="en-US"/>
            <a:t>• Effective Jan 21, 2026: Total pause on IV processing for 75 'High-Risk' nations.</a:t>
          </a:r>
        </a:p>
      </dgm:t>
    </dgm:pt>
    <dgm:pt modelId="{8DB8D25A-D015-4BFF-807B-69B937764773}" type="parTrans" cxnId="{EE94291A-CAB1-4CAB-98F9-DB9A13856F9A}">
      <dgm:prSet/>
      <dgm:spPr/>
      <dgm:t>
        <a:bodyPr/>
        <a:lstStyle/>
        <a:p>
          <a:endParaRPr lang="en-US"/>
        </a:p>
      </dgm:t>
    </dgm:pt>
    <dgm:pt modelId="{2A93CF7D-5674-4520-ADCA-32D5C7BBC266}" type="sibTrans" cxnId="{EE94291A-CAB1-4CAB-98F9-DB9A13856F9A}">
      <dgm:prSet/>
      <dgm:spPr/>
      <dgm:t>
        <a:bodyPr/>
        <a:lstStyle/>
        <a:p>
          <a:endParaRPr lang="en-US"/>
        </a:p>
      </dgm:t>
    </dgm:pt>
    <dgm:pt modelId="{87F9818A-B6A2-4523-A7BD-07B4D262A707}">
      <dgm:prSet/>
      <dgm:spPr/>
      <dgm:t>
        <a:bodyPr/>
        <a:lstStyle/>
        <a:p>
          <a:r>
            <a:rPr lang="en-US"/>
            <a:t>• Key Countries Affected: Brazil, Russia, Egypt, Colombia, Bangladesh.</a:t>
          </a:r>
        </a:p>
      </dgm:t>
    </dgm:pt>
    <dgm:pt modelId="{DCAB72C5-E72E-48B4-9E8D-FFCCC39FC2D2}" type="parTrans" cxnId="{69BCFAFB-BD44-45D5-A92F-771730E9FD4D}">
      <dgm:prSet/>
      <dgm:spPr/>
      <dgm:t>
        <a:bodyPr/>
        <a:lstStyle/>
        <a:p>
          <a:endParaRPr lang="en-US"/>
        </a:p>
      </dgm:t>
    </dgm:pt>
    <dgm:pt modelId="{1C859C32-5E07-4C6F-9C3D-BAC8F7394334}" type="sibTrans" cxnId="{69BCFAFB-BD44-45D5-A92F-771730E9FD4D}">
      <dgm:prSet/>
      <dgm:spPr/>
      <dgm:t>
        <a:bodyPr/>
        <a:lstStyle/>
        <a:p>
          <a:endParaRPr lang="en-US"/>
        </a:p>
      </dgm:t>
    </dgm:pt>
    <dgm:pt modelId="{300AE536-9824-49B6-B513-535AD22C6DDD}">
      <dgm:prSet/>
      <dgm:spPr/>
      <dgm:t>
        <a:bodyPr/>
        <a:lstStyle/>
        <a:p>
          <a:r>
            <a:rPr lang="en-US"/>
            <a:t>• Reasoning: Concerns regarding 'Public Charge' and welfare reliance.</a:t>
          </a:r>
        </a:p>
      </dgm:t>
    </dgm:pt>
    <dgm:pt modelId="{954B9AA6-B863-410B-9FA9-DADC03D0EC21}" type="parTrans" cxnId="{4CC9CDA0-433E-4FAB-87B1-4B99C03F2A63}">
      <dgm:prSet/>
      <dgm:spPr/>
      <dgm:t>
        <a:bodyPr/>
        <a:lstStyle/>
        <a:p>
          <a:endParaRPr lang="en-US"/>
        </a:p>
      </dgm:t>
    </dgm:pt>
    <dgm:pt modelId="{BCFD743F-4CA8-4B2D-9C4B-4C16D2E482AF}" type="sibTrans" cxnId="{4CC9CDA0-433E-4FAB-87B1-4B99C03F2A63}">
      <dgm:prSet/>
      <dgm:spPr/>
      <dgm:t>
        <a:bodyPr/>
        <a:lstStyle/>
        <a:p>
          <a:endParaRPr lang="en-US"/>
        </a:p>
      </dgm:t>
    </dgm:pt>
    <dgm:pt modelId="{33ABD3B7-B361-4610-BCCD-6EEF7133FBE7}">
      <dgm:prSet/>
      <dgm:spPr/>
      <dgm:t>
        <a:bodyPr/>
        <a:lstStyle/>
        <a:p>
          <a:r>
            <a:rPr lang="en-US" dirty="0"/>
            <a:t>• Yachting Impact: Crew seeking Green Cards via yacht employment are now stuck indefinitely.</a:t>
          </a:r>
        </a:p>
      </dgm:t>
    </dgm:pt>
    <dgm:pt modelId="{F8841D92-337F-4D7F-A6E9-ED533C4F63E1}" type="parTrans" cxnId="{D5380B3A-FC4A-456D-A586-2B5373EAA534}">
      <dgm:prSet/>
      <dgm:spPr/>
      <dgm:t>
        <a:bodyPr/>
        <a:lstStyle/>
        <a:p>
          <a:endParaRPr lang="en-US"/>
        </a:p>
      </dgm:t>
    </dgm:pt>
    <dgm:pt modelId="{E483296D-6491-4505-9A04-3BA3E55638EC}" type="sibTrans" cxnId="{D5380B3A-FC4A-456D-A586-2B5373EAA534}">
      <dgm:prSet/>
      <dgm:spPr/>
      <dgm:t>
        <a:bodyPr/>
        <a:lstStyle/>
        <a:p>
          <a:endParaRPr lang="en-US"/>
        </a:p>
      </dgm:t>
    </dgm:pt>
    <dgm:pt modelId="{8DF01663-AA65-4096-88B9-5D0627F275E2}" type="pres">
      <dgm:prSet presAssocID="{39864CB6-2610-4B03-B409-1D84C5E53D6F}" presName="outerComposite" presStyleCnt="0">
        <dgm:presLayoutVars>
          <dgm:chMax val="5"/>
          <dgm:dir/>
          <dgm:resizeHandles val="exact"/>
        </dgm:presLayoutVars>
      </dgm:prSet>
      <dgm:spPr/>
    </dgm:pt>
    <dgm:pt modelId="{ED3EED43-3B5B-4718-B3A3-797C5E3B8AD9}" type="pres">
      <dgm:prSet presAssocID="{39864CB6-2610-4B03-B409-1D84C5E53D6F}" presName="dummyMaxCanvas" presStyleCnt="0">
        <dgm:presLayoutVars/>
      </dgm:prSet>
      <dgm:spPr/>
    </dgm:pt>
    <dgm:pt modelId="{65EDCEE5-3D67-47FF-8D79-A5C75F0B1A8D}" type="pres">
      <dgm:prSet presAssocID="{39864CB6-2610-4B03-B409-1D84C5E53D6F}" presName="FourNodes_1" presStyleLbl="node1" presStyleIdx="0" presStyleCnt="4">
        <dgm:presLayoutVars>
          <dgm:bulletEnabled val="1"/>
        </dgm:presLayoutVars>
      </dgm:prSet>
      <dgm:spPr/>
    </dgm:pt>
    <dgm:pt modelId="{5B25BBBA-FE55-47A5-9816-48B7F02C14AE}" type="pres">
      <dgm:prSet presAssocID="{39864CB6-2610-4B03-B409-1D84C5E53D6F}" presName="FourNodes_2" presStyleLbl="node1" presStyleIdx="1" presStyleCnt="4">
        <dgm:presLayoutVars>
          <dgm:bulletEnabled val="1"/>
        </dgm:presLayoutVars>
      </dgm:prSet>
      <dgm:spPr/>
    </dgm:pt>
    <dgm:pt modelId="{620ACBB2-88B6-4C0D-8E4B-57E537A558E6}" type="pres">
      <dgm:prSet presAssocID="{39864CB6-2610-4B03-B409-1D84C5E53D6F}" presName="FourNodes_3" presStyleLbl="node1" presStyleIdx="2" presStyleCnt="4">
        <dgm:presLayoutVars>
          <dgm:bulletEnabled val="1"/>
        </dgm:presLayoutVars>
      </dgm:prSet>
      <dgm:spPr/>
    </dgm:pt>
    <dgm:pt modelId="{65FE442B-869A-401C-89B2-6C13B6A73858}" type="pres">
      <dgm:prSet presAssocID="{39864CB6-2610-4B03-B409-1D84C5E53D6F}" presName="FourNodes_4" presStyleLbl="node1" presStyleIdx="3" presStyleCnt="4" custLinFactNeighborX="0" custLinFactNeighborY="0">
        <dgm:presLayoutVars>
          <dgm:bulletEnabled val="1"/>
        </dgm:presLayoutVars>
      </dgm:prSet>
      <dgm:spPr/>
    </dgm:pt>
    <dgm:pt modelId="{3235D1DF-CC44-43BD-A31B-11D957DE3FEC}" type="pres">
      <dgm:prSet presAssocID="{39864CB6-2610-4B03-B409-1D84C5E53D6F}" presName="FourConn_1-2" presStyleLbl="fgAccFollowNode1" presStyleIdx="0" presStyleCnt="3">
        <dgm:presLayoutVars>
          <dgm:bulletEnabled val="1"/>
        </dgm:presLayoutVars>
      </dgm:prSet>
      <dgm:spPr/>
    </dgm:pt>
    <dgm:pt modelId="{B7158769-FE97-4842-9DD7-492B5C8AFD45}" type="pres">
      <dgm:prSet presAssocID="{39864CB6-2610-4B03-B409-1D84C5E53D6F}" presName="FourConn_2-3" presStyleLbl="fgAccFollowNode1" presStyleIdx="1" presStyleCnt="3">
        <dgm:presLayoutVars>
          <dgm:bulletEnabled val="1"/>
        </dgm:presLayoutVars>
      </dgm:prSet>
      <dgm:spPr/>
    </dgm:pt>
    <dgm:pt modelId="{4A5ED5F5-63ED-455F-82CB-793DA76C8456}" type="pres">
      <dgm:prSet presAssocID="{39864CB6-2610-4B03-B409-1D84C5E53D6F}" presName="FourConn_3-4" presStyleLbl="fgAccFollowNode1" presStyleIdx="2" presStyleCnt="3">
        <dgm:presLayoutVars>
          <dgm:bulletEnabled val="1"/>
        </dgm:presLayoutVars>
      </dgm:prSet>
      <dgm:spPr/>
    </dgm:pt>
    <dgm:pt modelId="{19BB040B-B78D-45B4-B0D5-BF240CD6496A}" type="pres">
      <dgm:prSet presAssocID="{39864CB6-2610-4B03-B409-1D84C5E53D6F}" presName="FourNodes_1_text" presStyleLbl="node1" presStyleIdx="3" presStyleCnt="4">
        <dgm:presLayoutVars>
          <dgm:bulletEnabled val="1"/>
        </dgm:presLayoutVars>
      </dgm:prSet>
      <dgm:spPr/>
    </dgm:pt>
    <dgm:pt modelId="{75F15D12-800E-4DAE-973B-28984979D1D3}" type="pres">
      <dgm:prSet presAssocID="{39864CB6-2610-4B03-B409-1D84C5E53D6F}" presName="FourNodes_2_text" presStyleLbl="node1" presStyleIdx="3" presStyleCnt="4">
        <dgm:presLayoutVars>
          <dgm:bulletEnabled val="1"/>
        </dgm:presLayoutVars>
      </dgm:prSet>
      <dgm:spPr/>
    </dgm:pt>
    <dgm:pt modelId="{1C2BAE89-B5A3-4280-9935-060FAB1DB96D}" type="pres">
      <dgm:prSet presAssocID="{39864CB6-2610-4B03-B409-1D84C5E53D6F}" presName="FourNodes_3_text" presStyleLbl="node1" presStyleIdx="3" presStyleCnt="4">
        <dgm:presLayoutVars>
          <dgm:bulletEnabled val="1"/>
        </dgm:presLayoutVars>
      </dgm:prSet>
      <dgm:spPr/>
    </dgm:pt>
    <dgm:pt modelId="{94657147-9BBE-4E0D-B989-604DC8AFC951}" type="pres">
      <dgm:prSet presAssocID="{39864CB6-2610-4B03-B409-1D84C5E53D6F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EE94291A-CAB1-4CAB-98F9-DB9A13856F9A}" srcId="{39864CB6-2610-4B03-B409-1D84C5E53D6F}" destId="{64FED716-9CB2-4E18-BEAF-4EE1BCC31E59}" srcOrd="0" destOrd="0" parTransId="{8DB8D25A-D015-4BFF-807B-69B937764773}" sibTransId="{2A93CF7D-5674-4520-ADCA-32D5C7BBC266}"/>
    <dgm:cxn modelId="{17780434-46D3-4333-98EE-77DFD905D670}" type="presOf" srcId="{87F9818A-B6A2-4523-A7BD-07B4D262A707}" destId="{5B25BBBA-FE55-47A5-9816-48B7F02C14AE}" srcOrd="0" destOrd="0" presId="urn:microsoft.com/office/officeart/2005/8/layout/vProcess5"/>
    <dgm:cxn modelId="{3C05F635-75A6-41AA-B5C0-335DDD3EFA6B}" type="presOf" srcId="{39864CB6-2610-4B03-B409-1D84C5E53D6F}" destId="{8DF01663-AA65-4096-88B9-5D0627F275E2}" srcOrd="0" destOrd="0" presId="urn:microsoft.com/office/officeart/2005/8/layout/vProcess5"/>
    <dgm:cxn modelId="{D5380B3A-FC4A-456D-A586-2B5373EAA534}" srcId="{39864CB6-2610-4B03-B409-1D84C5E53D6F}" destId="{33ABD3B7-B361-4610-BCCD-6EEF7133FBE7}" srcOrd="3" destOrd="0" parTransId="{F8841D92-337F-4D7F-A6E9-ED533C4F63E1}" sibTransId="{E483296D-6491-4505-9A04-3BA3E55638EC}"/>
    <dgm:cxn modelId="{35B89A42-001D-43A2-A017-E8D06FC57BE6}" type="presOf" srcId="{BCFD743F-4CA8-4B2D-9C4B-4C16D2E482AF}" destId="{4A5ED5F5-63ED-455F-82CB-793DA76C8456}" srcOrd="0" destOrd="0" presId="urn:microsoft.com/office/officeart/2005/8/layout/vProcess5"/>
    <dgm:cxn modelId="{B6E6E763-96D6-43B1-A5F2-DB82343A5D86}" type="presOf" srcId="{33ABD3B7-B361-4610-BCCD-6EEF7133FBE7}" destId="{94657147-9BBE-4E0D-B989-604DC8AFC951}" srcOrd="1" destOrd="0" presId="urn:microsoft.com/office/officeart/2005/8/layout/vProcess5"/>
    <dgm:cxn modelId="{0A666787-A921-4F73-B2F7-9FAE5DDD5761}" type="presOf" srcId="{300AE536-9824-49B6-B513-535AD22C6DDD}" destId="{620ACBB2-88B6-4C0D-8E4B-57E537A558E6}" srcOrd="0" destOrd="0" presId="urn:microsoft.com/office/officeart/2005/8/layout/vProcess5"/>
    <dgm:cxn modelId="{CAE1499E-DF55-4710-88B7-D5808B3D099D}" type="presOf" srcId="{64FED716-9CB2-4E18-BEAF-4EE1BCC31E59}" destId="{19BB040B-B78D-45B4-B0D5-BF240CD6496A}" srcOrd="1" destOrd="0" presId="urn:microsoft.com/office/officeart/2005/8/layout/vProcess5"/>
    <dgm:cxn modelId="{4CC9CDA0-433E-4FAB-87B1-4B99C03F2A63}" srcId="{39864CB6-2610-4B03-B409-1D84C5E53D6F}" destId="{300AE536-9824-49B6-B513-535AD22C6DDD}" srcOrd="2" destOrd="0" parTransId="{954B9AA6-B863-410B-9FA9-DADC03D0EC21}" sibTransId="{BCFD743F-4CA8-4B2D-9C4B-4C16D2E482AF}"/>
    <dgm:cxn modelId="{783E04B7-A8CE-4ABB-9C61-A4D100C7924F}" type="presOf" srcId="{2A93CF7D-5674-4520-ADCA-32D5C7BBC266}" destId="{3235D1DF-CC44-43BD-A31B-11D957DE3FEC}" srcOrd="0" destOrd="0" presId="urn:microsoft.com/office/officeart/2005/8/layout/vProcess5"/>
    <dgm:cxn modelId="{1C1F2BBB-F980-4A50-B646-4609A2853EF1}" type="presOf" srcId="{1C859C32-5E07-4C6F-9C3D-BAC8F7394334}" destId="{B7158769-FE97-4842-9DD7-492B5C8AFD45}" srcOrd="0" destOrd="0" presId="urn:microsoft.com/office/officeart/2005/8/layout/vProcess5"/>
    <dgm:cxn modelId="{33618EC9-A577-45A0-9794-DE7F936A3810}" type="presOf" srcId="{87F9818A-B6A2-4523-A7BD-07B4D262A707}" destId="{75F15D12-800E-4DAE-973B-28984979D1D3}" srcOrd="1" destOrd="0" presId="urn:microsoft.com/office/officeart/2005/8/layout/vProcess5"/>
    <dgm:cxn modelId="{712F65CB-DE2F-4704-B8BA-B707F0732425}" type="presOf" srcId="{64FED716-9CB2-4E18-BEAF-4EE1BCC31E59}" destId="{65EDCEE5-3D67-47FF-8D79-A5C75F0B1A8D}" srcOrd="0" destOrd="0" presId="urn:microsoft.com/office/officeart/2005/8/layout/vProcess5"/>
    <dgm:cxn modelId="{2DD71CE2-B79F-4D7A-ACA5-21AA379E0848}" type="presOf" srcId="{300AE536-9824-49B6-B513-535AD22C6DDD}" destId="{1C2BAE89-B5A3-4280-9935-060FAB1DB96D}" srcOrd="1" destOrd="0" presId="urn:microsoft.com/office/officeart/2005/8/layout/vProcess5"/>
    <dgm:cxn modelId="{4EF659FA-72EF-4224-A411-375AEE7B2963}" type="presOf" srcId="{33ABD3B7-B361-4610-BCCD-6EEF7133FBE7}" destId="{65FE442B-869A-401C-89B2-6C13B6A73858}" srcOrd="0" destOrd="0" presId="urn:microsoft.com/office/officeart/2005/8/layout/vProcess5"/>
    <dgm:cxn modelId="{69BCFAFB-BD44-45D5-A92F-771730E9FD4D}" srcId="{39864CB6-2610-4B03-B409-1D84C5E53D6F}" destId="{87F9818A-B6A2-4523-A7BD-07B4D262A707}" srcOrd="1" destOrd="0" parTransId="{DCAB72C5-E72E-48B4-9E8D-FFCCC39FC2D2}" sibTransId="{1C859C32-5E07-4C6F-9C3D-BAC8F7394334}"/>
    <dgm:cxn modelId="{B42D96F8-CBEA-4718-B778-1B6E3A07B7B6}" type="presParOf" srcId="{8DF01663-AA65-4096-88B9-5D0627F275E2}" destId="{ED3EED43-3B5B-4718-B3A3-797C5E3B8AD9}" srcOrd="0" destOrd="0" presId="urn:microsoft.com/office/officeart/2005/8/layout/vProcess5"/>
    <dgm:cxn modelId="{CCC3785C-BCD5-4F87-BF0C-F5E69BA30753}" type="presParOf" srcId="{8DF01663-AA65-4096-88B9-5D0627F275E2}" destId="{65EDCEE5-3D67-47FF-8D79-A5C75F0B1A8D}" srcOrd="1" destOrd="0" presId="urn:microsoft.com/office/officeart/2005/8/layout/vProcess5"/>
    <dgm:cxn modelId="{30CC316E-B223-4E1D-80D2-5A19F801B166}" type="presParOf" srcId="{8DF01663-AA65-4096-88B9-5D0627F275E2}" destId="{5B25BBBA-FE55-47A5-9816-48B7F02C14AE}" srcOrd="2" destOrd="0" presId="urn:microsoft.com/office/officeart/2005/8/layout/vProcess5"/>
    <dgm:cxn modelId="{27FA6066-340B-4574-874D-A5C8F5925739}" type="presParOf" srcId="{8DF01663-AA65-4096-88B9-5D0627F275E2}" destId="{620ACBB2-88B6-4C0D-8E4B-57E537A558E6}" srcOrd="3" destOrd="0" presId="urn:microsoft.com/office/officeart/2005/8/layout/vProcess5"/>
    <dgm:cxn modelId="{1DEBAA1B-D94C-48B4-B92D-D332F564CBB8}" type="presParOf" srcId="{8DF01663-AA65-4096-88B9-5D0627F275E2}" destId="{65FE442B-869A-401C-89B2-6C13B6A73858}" srcOrd="4" destOrd="0" presId="urn:microsoft.com/office/officeart/2005/8/layout/vProcess5"/>
    <dgm:cxn modelId="{5D9416CA-934F-407B-BA52-DAD7A1E5F983}" type="presParOf" srcId="{8DF01663-AA65-4096-88B9-5D0627F275E2}" destId="{3235D1DF-CC44-43BD-A31B-11D957DE3FEC}" srcOrd="5" destOrd="0" presId="urn:microsoft.com/office/officeart/2005/8/layout/vProcess5"/>
    <dgm:cxn modelId="{4B4425A2-C0EF-470F-9D6E-D58E94107193}" type="presParOf" srcId="{8DF01663-AA65-4096-88B9-5D0627F275E2}" destId="{B7158769-FE97-4842-9DD7-492B5C8AFD45}" srcOrd="6" destOrd="0" presId="urn:microsoft.com/office/officeart/2005/8/layout/vProcess5"/>
    <dgm:cxn modelId="{F4DA93F2-8C3E-4C4A-AF3C-466B5DAD1589}" type="presParOf" srcId="{8DF01663-AA65-4096-88B9-5D0627F275E2}" destId="{4A5ED5F5-63ED-455F-82CB-793DA76C8456}" srcOrd="7" destOrd="0" presId="urn:microsoft.com/office/officeart/2005/8/layout/vProcess5"/>
    <dgm:cxn modelId="{FEC2EFB7-93C2-419C-9447-931E842ABA43}" type="presParOf" srcId="{8DF01663-AA65-4096-88B9-5D0627F275E2}" destId="{19BB040B-B78D-45B4-B0D5-BF240CD6496A}" srcOrd="8" destOrd="0" presId="urn:microsoft.com/office/officeart/2005/8/layout/vProcess5"/>
    <dgm:cxn modelId="{D1F14C54-9E89-4B70-BEF3-5040EB7DC757}" type="presParOf" srcId="{8DF01663-AA65-4096-88B9-5D0627F275E2}" destId="{75F15D12-800E-4DAE-973B-28984979D1D3}" srcOrd="9" destOrd="0" presId="urn:microsoft.com/office/officeart/2005/8/layout/vProcess5"/>
    <dgm:cxn modelId="{C030F0E9-49CF-4FED-A3C2-6B11509A6A17}" type="presParOf" srcId="{8DF01663-AA65-4096-88B9-5D0627F275E2}" destId="{1C2BAE89-B5A3-4280-9935-060FAB1DB96D}" srcOrd="10" destOrd="0" presId="urn:microsoft.com/office/officeart/2005/8/layout/vProcess5"/>
    <dgm:cxn modelId="{3AD6647A-397C-400A-916F-F5DF3468DA00}" type="presParOf" srcId="{8DF01663-AA65-4096-88B9-5D0627F275E2}" destId="{94657147-9BBE-4E0D-B989-604DC8AFC951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3EC6855-0B67-46F0-90F4-B95C860F8E70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2E030A5A-7A0F-4C89-8052-2A318D5ADABD}">
      <dgm:prSet/>
      <dgm:spPr/>
      <dgm:t>
        <a:bodyPr/>
        <a:lstStyle/>
        <a:p>
          <a:r>
            <a:rPr lang="en-US"/>
            <a:t>Scott Hershenson, Esq.</a:t>
          </a:r>
        </a:p>
      </dgm:t>
    </dgm:pt>
    <dgm:pt modelId="{0E7E5ED1-06E2-4032-BA4D-FC0D0F2B0A89}" type="parTrans" cxnId="{6E20B589-07FC-413B-B60E-B712C749F16C}">
      <dgm:prSet/>
      <dgm:spPr/>
      <dgm:t>
        <a:bodyPr/>
        <a:lstStyle/>
        <a:p>
          <a:endParaRPr lang="en-US"/>
        </a:p>
      </dgm:t>
    </dgm:pt>
    <dgm:pt modelId="{199E76E4-20CC-402E-8C0C-E0493F8CB3DB}" type="sibTrans" cxnId="{6E20B589-07FC-413B-B60E-B712C749F16C}">
      <dgm:prSet/>
      <dgm:spPr/>
      <dgm:t>
        <a:bodyPr/>
        <a:lstStyle/>
        <a:p>
          <a:endParaRPr lang="en-US"/>
        </a:p>
      </dgm:t>
    </dgm:pt>
    <dgm:pt modelId="{366C86D6-D75E-4764-821C-F825ADBF1FB2}">
      <dgm:prSet/>
      <dgm:spPr/>
      <dgm:t>
        <a:bodyPr/>
        <a:lstStyle/>
        <a:p>
          <a:r>
            <a:rPr lang="en-US" dirty="0"/>
            <a:t>Scott@LawImmigration.com</a:t>
          </a:r>
        </a:p>
      </dgm:t>
    </dgm:pt>
    <dgm:pt modelId="{F82DE839-543A-4E15-AB46-646481C45071}" type="parTrans" cxnId="{883128A4-6A65-4352-AE27-4122367CD5CE}">
      <dgm:prSet/>
      <dgm:spPr/>
      <dgm:t>
        <a:bodyPr/>
        <a:lstStyle/>
        <a:p>
          <a:endParaRPr lang="en-US"/>
        </a:p>
      </dgm:t>
    </dgm:pt>
    <dgm:pt modelId="{A5D00824-1A9F-44C4-81C8-4EBFEAE9B00D}" type="sibTrans" cxnId="{883128A4-6A65-4352-AE27-4122367CD5CE}">
      <dgm:prSet/>
      <dgm:spPr/>
      <dgm:t>
        <a:bodyPr/>
        <a:lstStyle/>
        <a:p>
          <a:endParaRPr lang="en-US"/>
        </a:p>
      </dgm:t>
    </dgm:pt>
    <dgm:pt modelId="{4DF5465D-57AC-4429-8D1B-36948AB4B03C}">
      <dgm:prSet/>
      <dgm:spPr/>
      <dgm:t>
        <a:bodyPr/>
        <a:lstStyle/>
        <a:p>
          <a:r>
            <a:rPr lang="en-US" dirty="0"/>
            <a:t>(954) 990-9914 LawImmigration.com</a:t>
          </a:r>
        </a:p>
      </dgm:t>
    </dgm:pt>
    <dgm:pt modelId="{3F7ED8D4-5D00-4C49-85AA-DAFFA4C39406}" type="parTrans" cxnId="{8B90C816-A983-4A47-BBD9-53F448836928}">
      <dgm:prSet/>
      <dgm:spPr/>
      <dgm:t>
        <a:bodyPr/>
        <a:lstStyle/>
        <a:p>
          <a:endParaRPr lang="en-US"/>
        </a:p>
      </dgm:t>
    </dgm:pt>
    <dgm:pt modelId="{9B2D26F1-E441-41F8-90C7-D1A1E20971D9}" type="sibTrans" cxnId="{8B90C816-A983-4A47-BBD9-53F448836928}">
      <dgm:prSet/>
      <dgm:spPr/>
      <dgm:t>
        <a:bodyPr/>
        <a:lstStyle/>
        <a:p>
          <a:endParaRPr lang="en-US"/>
        </a:p>
      </dgm:t>
    </dgm:pt>
    <dgm:pt modelId="{AF869769-6AC2-4B49-AA04-D38E45934FF8}" type="pres">
      <dgm:prSet presAssocID="{A3EC6855-0B67-46F0-90F4-B95C860F8E70}" presName="linear" presStyleCnt="0">
        <dgm:presLayoutVars>
          <dgm:animLvl val="lvl"/>
          <dgm:resizeHandles val="exact"/>
        </dgm:presLayoutVars>
      </dgm:prSet>
      <dgm:spPr/>
    </dgm:pt>
    <dgm:pt modelId="{2465A7A3-90E5-4263-A240-D09791EB5CAD}" type="pres">
      <dgm:prSet presAssocID="{2E030A5A-7A0F-4C89-8052-2A318D5ADABD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C80C37D7-6CDD-4299-B3D0-F72DCA0CD8F7}" type="pres">
      <dgm:prSet presAssocID="{199E76E4-20CC-402E-8C0C-E0493F8CB3DB}" presName="spacer" presStyleCnt="0"/>
      <dgm:spPr/>
    </dgm:pt>
    <dgm:pt modelId="{A4C0D136-9AB1-4429-9AC9-C409D013ECB2}" type="pres">
      <dgm:prSet presAssocID="{366C86D6-D75E-4764-821C-F825ADBF1FB2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21539DA7-7A19-4E50-BD2D-B7ED0600E938}" type="pres">
      <dgm:prSet presAssocID="{A5D00824-1A9F-44C4-81C8-4EBFEAE9B00D}" presName="spacer" presStyleCnt="0"/>
      <dgm:spPr/>
    </dgm:pt>
    <dgm:pt modelId="{5B474DA5-2DCE-464D-987D-E412BE304320}" type="pres">
      <dgm:prSet presAssocID="{4DF5465D-57AC-4429-8D1B-36948AB4B03C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8B90C816-A983-4A47-BBD9-53F448836928}" srcId="{A3EC6855-0B67-46F0-90F4-B95C860F8E70}" destId="{4DF5465D-57AC-4429-8D1B-36948AB4B03C}" srcOrd="2" destOrd="0" parTransId="{3F7ED8D4-5D00-4C49-85AA-DAFFA4C39406}" sibTransId="{9B2D26F1-E441-41F8-90C7-D1A1E20971D9}"/>
    <dgm:cxn modelId="{BB9B8236-4D7E-4022-896D-31C64AF9B923}" type="presOf" srcId="{366C86D6-D75E-4764-821C-F825ADBF1FB2}" destId="{A4C0D136-9AB1-4429-9AC9-C409D013ECB2}" srcOrd="0" destOrd="0" presId="urn:microsoft.com/office/officeart/2005/8/layout/vList2"/>
    <dgm:cxn modelId="{F78C9B70-4D57-4616-BB80-3479170BF306}" type="presOf" srcId="{2E030A5A-7A0F-4C89-8052-2A318D5ADABD}" destId="{2465A7A3-90E5-4263-A240-D09791EB5CAD}" srcOrd="0" destOrd="0" presId="urn:microsoft.com/office/officeart/2005/8/layout/vList2"/>
    <dgm:cxn modelId="{EE36A856-59D2-433B-A951-43D0B1EF171B}" type="presOf" srcId="{A3EC6855-0B67-46F0-90F4-B95C860F8E70}" destId="{AF869769-6AC2-4B49-AA04-D38E45934FF8}" srcOrd="0" destOrd="0" presId="urn:microsoft.com/office/officeart/2005/8/layout/vList2"/>
    <dgm:cxn modelId="{6E20B589-07FC-413B-B60E-B712C749F16C}" srcId="{A3EC6855-0B67-46F0-90F4-B95C860F8E70}" destId="{2E030A5A-7A0F-4C89-8052-2A318D5ADABD}" srcOrd="0" destOrd="0" parTransId="{0E7E5ED1-06E2-4032-BA4D-FC0D0F2B0A89}" sibTransId="{199E76E4-20CC-402E-8C0C-E0493F8CB3DB}"/>
    <dgm:cxn modelId="{883128A4-6A65-4352-AE27-4122367CD5CE}" srcId="{A3EC6855-0B67-46F0-90F4-B95C860F8E70}" destId="{366C86D6-D75E-4764-821C-F825ADBF1FB2}" srcOrd="1" destOrd="0" parTransId="{F82DE839-543A-4E15-AB46-646481C45071}" sibTransId="{A5D00824-1A9F-44C4-81C8-4EBFEAE9B00D}"/>
    <dgm:cxn modelId="{61A50DC5-6468-42C6-8B3E-EEE1DD2EAA85}" type="presOf" srcId="{4DF5465D-57AC-4429-8D1B-36948AB4B03C}" destId="{5B474DA5-2DCE-464D-987D-E412BE304320}" srcOrd="0" destOrd="0" presId="urn:microsoft.com/office/officeart/2005/8/layout/vList2"/>
    <dgm:cxn modelId="{97A04F13-933C-4B73-9813-344A95D31746}" type="presParOf" srcId="{AF869769-6AC2-4B49-AA04-D38E45934FF8}" destId="{2465A7A3-90E5-4263-A240-D09791EB5CAD}" srcOrd="0" destOrd="0" presId="urn:microsoft.com/office/officeart/2005/8/layout/vList2"/>
    <dgm:cxn modelId="{55914625-2A09-493B-9DFE-02F66C2A9FAE}" type="presParOf" srcId="{AF869769-6AC2-4B49-AA04-D38E45934FF8}" destId="{C80C37D7-6CDD-4299-B3D0-F72DCA0CD8F7}" srcOrd="1" destOrd="0" presId="urn:microsoft.com/office/officeart/2005/8/layout/vList2"/>
    <dgm:cxn modelId="{FCD84734-093D-457C-ADAF-C6C7A3C46010}" type="presParOf" srcId="{AF869769-6AC2-4B49-AA04-D38E45934FF8}" destId="{A4C0D136-9AB1-4429-9AC9-C409D013ECB2}" srcOrd="2" destOrd="0" presId="urn:microsoft.com/office/officeart/2005/8/layout/vList2"/>
    <dgm:cxn modelId="{E5C54C7C-0B3A-409E-B445-82D5BE2A47C7}" type="presParOf" srcId="{AF869769-6AC2-4B49-AA04-D38E45934FF8}" destId="{21539DA7-7A19-4E50-BD2D-B7ED0600E938}" srcOrd="3" destOrd="0" presId="urn:microsoft.com/office/officeart/2005/8/layout/vList2"/>
    <dgm:cxn modelId="{4B75446D-50E0-4585-9581-A59CD20245CB}" type="presParOf" srcId="{AF869769-6AC2-4B49-AA04-D38E45934FF8}" destId="{5B474DA5-2DCE-464D-987D-E412BE304320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A7FE28-0DEB-4B3F-BA64-16F327D80975}">
      <dsp:nvSpPr>
        <dsp:cNvPr id="0" name=""/>
        <dsp:cNvSpPr/>
      </dsp:nvSpPr>
      <dsp:spPr>
        <a:xfrm>
          <a:off x="0" y="0"/>
          <a:ext cx="629007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2B2E16-254D-427F-AB54-2618DE2A8FDB}">
      <dsp:nvSpPr>
        <dsp:cNvPr id="0" name=""/>
        <dsp:cNvSpPr/>
      </dsp:nvSpPr>
      <dsp:spPr>
        <a:xfrm>
          <a:off x="0" y="0"/>
          <a:ext cx="6290076" cy="13090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• Expansion to 50 Countries: Effective April 2, 2026.</a:t>
          </a:r>
        </a:p>
      </dsp:txBody>
      <dsp:txXfrm>
        <a:off x="0" y="0"/>
        <a:ext cx="6290076" cy="1309031"/>
      </dsp:txXfrm>
    </dsp:sp>
    <dsp:sp modelId="{92F1AFD3-1FBC-4813-A6AD-60FFC4E3F4D2}">
      <dsp:nvSpPr>
        <dsp:cNvPr id="0" name=""/>
        <dsp:cNvSpPr/>
      </dsp:nvSpPr>
      <dsp:spPr>
        <a:xfrm>
          <a:off x="0" y="1309031"/>
          <a:ext cx="629007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6FF61F-66C8-4D02-9BEE-0EAC07876FAD}">
      <dsp:nvSpPr>
        <dsp:cNvPr id="0" name=""/>
        <dsp:cNvSpPr/>
      </dsp:nvSpPr>
      <dsp:spPr>
        <a:xfrm>
          <a:off x="0" y="1309031"/>
          <a:ext cx="6290076" cy="13090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• Refundable Deposit: $5K, $10K, or $15K required via Pay.gov before visa issuance.</a:t>
          </a:r>
        </a:p>
      </dsp:txBody>
      <dsp:txXfrm>
        <a:off x="0" y="1309031"/>
        <a:ext cx="6290076" cy="1309031"/>
      </dsp:txXfrm>
    </dsp:sp>
    <dsp:sp modelId="{D5F99EA5-2DCB-4955-80F5-36D1FE842844}">
      <dsp:nvSpPr>
        <dsp:cNvPr id="0" name=""/>
        <dsp:cNvSpPr/>
      </dsp:nvSpPr>
      <dsp:spPr>
        <a:xfrm>
          <a:off x="0" y="2618062"/>
          <a:ext cx="629007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E8EAF1-5150-42AA-B89B-1F32AD26C594}">
      <dsp:nvSpPr>
        <dsp:cNvPr id="0" name=""/>
        <dsp:cNvSpPr/>
      </dsp:nvSpPr>
      <dsp:spPr>
        <a:xfrm>
          <a:off x="0" y="2618062"/>
          <a:ext cx="6290076" cy="13090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• Strict Exit Rules: Crew must exit via designated commercial hubs to trigger refund.</a:t>
          </a:r>
        </a:p>
      </dsp:txBody>
      <dsp:txXfrm>
        <a:off x="0" y="2618062"/>
        <a:ext cx="6290076" cy="1309031"/>
      </dsp:txXfrm>
    </dsp:sp>
    <dsp:sp modelId="{C29F6C35-A545-4FFE-9E4F-6C4F507E600E}">
      <dsp:nvSpPr>
        <dsp:cNvPr id="0" name=""/>
        <dsp:cNvSpPr/>
      </dsp:nvSpPr>
      <dsp:spPr>
        <a:xfrm>
          <a:off x="0" y="3927094"/>
          <a:ext cx="629007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B44A64-33F9-4CE6-87C0-279EF5773531}">
      <dsp:nvSpPr>
        <dsp:cNvPr id="0" name=""/>
        <dsp:cNvSpPr/>
      </dsp:nvSpPr>
      <dsp:spPr>
        <a:xfrm>
          <a:off x="0" y="3927094"/>
          <a:ext cx="6290076" cy="13090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• Impact: Major financial hurdle for owners hiring crew from listed African/Asian nations.</a:t>
          </a:r>
        </a:p>
      </dsp:txBody>
      <dsp:txXfrm>
        <a:off x="0" y="3927094"/>
        <a:ext cx="6290076" cy="130903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EDCEE5-3D67-47FF-8D79-A5C75F0B1A8D}">
      <dsp:nvSpPr>
        <dsp:cNvPr id="0" name=""/>
        <dsp:cNvSpPr/>
      </dsp:nvSpPr>
      <dsp:spPr>
        <a:xfrm>
          <a:off x="0" y="0"/>
          <a:ext cx="6420097" cy="1042971"/>
        </a:xfrm>
        <a:prstGeom prst="roundRect">
          <a:avLst>
            <a:gd name="adj" fmla="val 10000"/>
          </a:avLst>
        </a:prstGeom>
        <a:solidFill>
          <a:srgbClr val="FF3F3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• Effective Jan 21, 2026: Total pause on IV processing for 75 'High-Risk' nations.</a:t>
          </a:r>
        </a:p>
      </dsp:txBody>
      <dsp:txXfrm>
        <a:off x="30548" y="30548"/>
        <a:ext cx="5206518" cy="981875"/>
      </dsp:txXfrm>
    </dsp:sp>
    <dsp:sp modelId="{5B25BBBA-FE55-47A5-9816-48B7F02C14AE}">
      <dsp:nvSpPr>
        <dsp:cNvPr id="0" name=""/>
        <dsp:cNvSpPr/>
      </dsp:nvSpPr>
      <dsp:spPr>
        <a:xfrm>
          <a:off x="537683" y="1232602"/>
          <a:ext cx="6420097" cy="1042971"/>
        </a:xfrm>
        <a:prstGeom prst="roundRect">
          <a:avLst>
            <a:gd name="adj" fmla="val 10000"/>
          </a:avLst>
        </a:prstGeom>
        <a:solidFill>
          <a:schemeClr val="accent2">
            <a:hueOff val="1560506"/>
            <a:satOff val="-1946"/>
            <a:lumOff val="45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• Key Countries Affected: Brazil, Russia, Egypt, Colombia, Bangladesh.</a:t>
          </a:r>
        </a:p>
      </dsp:txBody>
      <dsp:txXfrm>
        <a:off x="568231" y="1263150"/>
        <a:ext cx="5143387" cy="981875"/>
      </dsp:txXfrm>
    </dsp:sp>
    <dsp:sp modelId="{620ACBB2-88B6-4C0D-8E4B-57E537A558E6}">
      <dsp:nvSpPr>
        <dsp:cNvPr id="0" name=""/>
        <dsp:cNvSpPr/>
      </dsp:nvSpPr>
      <dsp:spPr>
        <a:xfrm>
          <a:off x="1067341" y="2465204"/>
          <a:ext cx="6420097" cy="1042971"/>
        </a:xfrm>
        <a:prstGeom prst="roundRect">
          <a:avLst>
            <a:gd name="adj" fmla="val 10000"/>
          </a:avLst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• Reasoning: Concerns regarding 'Public Charge' and welfare reliance.</a:t>
          </a:r>
        </a:p>
      </dsp:txBody>
      <dsp:txXfrm>
        <a:off x="1097889" y="2495752"/>
        <a:ext cx="5151412" cy="981875"/>
      </dsp:txXfrm>
    </dsp:sp>
    <dsp:sp modelId="{65FE442B-869A-401C-89B2-6C13B6A73858}">
      <dsp:nvSpPr>
        <dsp:cNvPr id="0" name=""/>
        <dsp:cNvSpPr/>
      </dsp:nvSpPr>
      <dsp:spPr>
        <a:xfrm>
          <a:off x="1605024" y="3697806"/>
          <a:ext cx="6420097" cy="1042971"/>
        </a:xfrm>
        <a:prstGeom prst="roundRect">
          <a:avLst>
            <a:gd name="adj" fmla="val 10000"/>
          </a:avLst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• Yachting Impact: Crew seeking Green Cards via yacht employment are now stuck indefinitely.</a:t>
          </a:r>
        </a:p>
      </dsp:txBody>
      <dsp:txXfrm>
        <a:off x="1635572" y="3728354"/>
        <a:ext cx="5143387" cy="981875"/>
      </dsp:txXfrm>
    </dsp:sp>
    <dsp:sp modelId="{3235D1DF-CC44-43BD-A31B-11D957DE3FEC}">
      <dsp:nvSpPr>
        <dsp:cNvPr id="0" name=""/>
        <dsp:cNvSpPr/>
      </dsp:nvSpPr>
      <dsp:spPr>
        <a:xfrm>
          <a:off x="5742166" y="798821"/>
          <a:ext cx="677931" cy="677931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000" kern="1200"/>
        </a:p>
      </dsp:txBody>
      <dsp:txXfrm>
        <a:off x="5894700" y="798821"/>
        <a:ext cx="372863" cy="510143"/>
      </dsp:txXfrm>
    </dsp:sp>
    <dsp:sp modelId="{B7158769-FE97-4842-9DD7-492B5C8AFD45}">
      <dsp:nvSpPr>
        <dsp:cNvPr id="0" name=""/>
        <dsp:cNvSpPr/>
      </dsp:nvSpPr>
      <dsp:spPr>
        <a:xfrm>
          <a:off x="6279849" y="2031423"/>
          <a:ext cx="677931" cy="677931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2512910"/>
            <a:satOff val="-2189"/>
            <a:lumOff val="-3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2512910"/>
              <a:satOff val="-2189"/>
              <a:lumOff val="-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000" kern="1200"/>
        </a:p>
      </dsp:txBody>
      <dsp:txXfrm>
        <a:off x="6432383" y="2031423"/>
        <a:ext cx="372863" cy="510143"/>
      </dsp:txXfrm>
    </dsp:sp>
    <dsp:sp modelId="{4A5ED5F5-63ED-455F-82CB-793DA76C8456}">
      <dsp:nvSpPr>
        <dsp:cNvPr id="0" name=""/>
        <dsp:cNvSpPr/>
      </dsp:nvSpPr>
      <dsp:spPr>
        <a:xfrm>
          <a:off x="6809507" y="3264025"/>
          <a:ext cx="677931" cy="677931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5025821"/>
            <a:satOff val="-4378"/>
            <a:lumOff val="-6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5025821"/>
              <a:satOff val="-4378"/>
              <a:lumOff val="-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000" kern="1200"/>
        </a:p>
      </dsp:txBody>
      <dsp:txXfrm>
        <a:off x="6962041" y="3264025"/>
        <a:ext cx="372863" cy="51014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65A7A3-90E5-4263-A240-D09791EB5CAD}">
      <dsp:nvSpPr>
        <dsp:cNvPr id="0" name=""/>
        <dsp:cNvSpPr/>
      </dsp:nvSpPr>
      <dsp:spPr>
        <a:xfrm>
          <a:off x="0" y="36953"/>
          <a:ext cx="7199412" cy="1747906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/>
            <a:t>Scott Hershenson, Esq.</a:t>
          </a:r>
        </a:p>
      </dsp:txBody>
      <dsp:txXfrm>
        <a:off x="85326" y="122279"/>
        <a:ext cx="7028760" cy="1577254"/>
      </dsp:txXfrm>
    </dsp:sp>
    <dsp:sp modelId="{A4C0D136-9AB1-4429-9AC9-C409D013ECB2}">
      <dsp:nvSpPr>
        <dsp:cNvPr id="0" name=""/>
        <dsp:cNvSpPr/>
      </dsp:nvSpPr>
      <dsp:spPr>
        <a:xfrm>
          <a:off x="0" y="1911580"/>
          <a:ext cx="7199412" cy="1747906"/>
        </a:xfrm>
        <a:prstGeom prst="roundRect">
          <a:avLst/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/>
            <a:t>Scott@LawImmigration.com</a:t>
          </a:r>
        </a:p>
      </dsp:txBody>
      <dsp:txXfrm>
        <a:off x="85326" y="1996906"/>
        <a:ext cx="7028760" cy="1577254"/>
      </dsp:txXfrm>
    </dsp:sp>
    <dsp:sp modelId="{5B474DA5-2DCE-464D-987D-E412BE304320}">
      <dsp:nvSpPr>
        <dsp:cNvPr id="0" name=""/>
        <dsp:cNvSpPr/>
      </dsp:nvSpPr>
      <dsp:spPr>
        <a:xfrm>
          <a:off x="0" y="3786206"/>
          <a:ext cx="7199412" cy="1747906"/>
        </a:xfrm>
        <a:prstGeom prst="round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/>
            <a:t>(954) 990-9914 LawImmigration.com</a:t>
          </a:r>
        </a:p>
      </dsp:txBody>
      <dsp:txXfrm>
        <a:off x="85326" y="3871532"/>
        <a:ext cx="7028760" cy="15772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3/21/2026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ifitshipitshere.blogspot.com/2012/09/a-first-look-inside-luxurious-50m-164ft.html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creativecommons.org/licenses/by-nc-nd/3.0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/>
        </p:blipFill>
        <p:spPr>
          <a:xfrm>
            <a:off x="0" y="0"/>
            <a:ext cx="12188952" cy="753277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14400" y="109729"/>
            <a:ext cx="10058400" cy="109556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910414" y="57344"/>
            <a:ext cx="8367995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rPr dirty="0"/>
              <a:t>SUPER-YACHT CREW VISAS 2026</a:t>
            </a:r>
          </a:p>
          <a:p>
            <a:pPr algn="ctr">
              <a:defRPr sz="2000">
                <a:solidFill>
                  <a:srgbClr val="B8860B"/>
                </a:solidFill>
              </a:defRPr>
            </a:pPr>
            <a:r>
              <a:rPr sz="2400" dirty="0">
                <a:solidFill>
                  <a:schemeClr val="bg1"/>
                </a:solidFill>
              </a:rPr>
              <a:t>Presented by Scott Hershenson, Esq.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90AAE7-8EEF-B448-7037-A02EF16CF816}"/>
              </a:ext>
            </a:extLst>
          </p:cNvPr>
          <p:cNvSpPr txBox="1"/>
          <p:nvPr/>
        </p:nvSpPr>
        <p:spPr>
          <a:xfrm>
            <a:off x="0" y="7532772"/>
            <a:ext cx="121889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3" tooltip="https://ifitshipitshere.blogspot.com/2012/09/a-first-look-inside-luxurious-50m-164ft.html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4" tooltip="https://creativecommons.org/licenses/by-nc-nd/3.0/"/>
              </a:rPr>
              <a:t>CC BY-NC-ND</a:t>
            </a:r>
            <a:endParaRPr lang="en-US" sz="9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CED4D40-4B67-4331-AC48-79B82B4A47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38714" y="417576"/>
            <a:ext cx="10906799" cy="12493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3200" b="1">
                <a:solidFill>
                  <a:srgbClr val="B8860B"/>
                </a:solidFill>
              </a:defRPr>
            </a:pPr>
            <a:r>
              <a:rPr lang="en-US" sz="6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2026 GLOBAL VISA RESTRICTIONS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670CEDEF-4F34-412E-84EE-329C1E936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6710" y="1733454"/>
            <a:ext cx="4570809" cy="18288"/>
          </a:xfrm>
          <a:custGeom>
            <a:avLst/>
            <a:gdLst>
              <a:gd name="csX0" fmla="*/ 0 w 4570809"/>
              <a:gd name="csY0" fmla="*/ 0 h 18288"/>
              <a:gd name="csX1" fmla="*/ 515848 w 4570809"/>
              <a:gd name="csY1" fmla="*/ 0 h 18288"/>
              <a:gd name="csX2" fmla="*/ 1031697 w 4570809"/>
              <a:gd name="csY2" fmla="*/ 0 h 18288"/>
              <a:gd name="csX3" fmla="*/ 1638962 w 4570809"/>
              <a:gd name="csY3" fmla="*/ 0 h 18288"/>
              <a:gd name="csX4" fmla="*/ 2383350 w 4570809"/>
              <a:gd name="csY4" fmla="*/ 0 h 18288"/>
              <a:gd name="csX5" fmla="*/ 2944907 w 4570809"/>
              <a:gd name="csY5" fmla="*/ 0 h 18288"/>
              <a:gd name="csX6" fmla="*/ 3506463 w 4570809"/>
              <a:gd name="csY6" fmla="*/ 0 h 18288"/>
              <a:gd name="csX7" fmla="*/ 4570809 w 4570809"/>
              <a:gd name="csY7" fmla="*/ 0 h 18288"/>
              <a:gd name="csX8" fmla="*/ 4570809 w 4570809"/>
              <a:gd name="csY8" fmla="*/ 18288 h 18288"/>
              <a:gd name="csX9" fmla="*/ 3872128 w 4570809"/>
              <a:gd name="csY9" fmla="*/ 18288 h 18288"/>
              <a:gd name="csX10" fmla="*/ 3310572 w 4570809"/>
              <a:gd name="csY10" fmla="*/ 18288 h 18288"/>
              <a:gd name="csX11" fmla="*/ 2749015 w 4570809"/>
              <a:gd name="csY11" fmla="*/ 18288 h 18288"/>
              <a:gd name="csX12" fmla="*/ 2050334 w 4570809"/>
              <a:gd name="csY12" fmla="*/ 18288 h 18288"/>
              <a:gd name="csX13" fmla="*/ 1305945 w 4570809"/>
              <a:gd name="csY13" fmla="*/ 18288 h 18288"/>
              <a:gd name="csX14" fmla="*/ 790097 w 4570809"/>
              <a:gd name="csY14" fmla="*/ 18288 h 18288"/>
              <a:gd name="csX15" fmla="*/ 0 w 4570809"/>
              <a:gd name="csY15" fmla="*/ 18288 h 18288"/>
              <a:gd name="csX16" fmla="*/ 0 w 457080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570809" h="18288" fill="none" extrusionOk="0">
                <a:moveTo>
                  <a:pt x="0" y="0"/>
                </a:moveTo>
                <a:cubicBezTo>
                  <a:pt x="130589" y="11804"/>
                  <a:pt x="357796" y="18988"/>
                  <a:pt x="515848" y="0"/>
                </a:cubicBezTo>
                <a:cubicBezTo>
                  <a:pt x="673900" y="-18988"/>
                  <a:pt x="898050" y="-13988"/>
                  <a:pt x="1031697" y="0"/>
                </a:cubicBezTo>
                <a:cubicBezTo>
                  <a:pt x="1165344" y="13988"/>
                  <a:pt x="1434010" y="-13084"/>
                  <a:pt x="1638962" y="0"/>
                </a:cubicBezTo>
                <a:cubicBezTo>
                  <a:pt x="1843914" y="13084"/>
                  <a:pt x="2124864" y="16367"/>
                  <a:pt x="2383350" y="0"/>
                </a:cubicBezTo>
                <a:cubicBezTo>
                  <a:pt x="2641836" y="-16367"/>
                  <a:pt x="2676823" y="5102"/>
                  <a:pt x="2944907" y="0"/>
                </a:cubicBezTo>
                <a:cubicBezTo>
                  <a:pt x="3212991" y="-5102"/>
                  <a:pt x="3275382" y="-18192"/>
                  <a:pt x="3506463" y="0"/>
                </a:cubicBezTo>
                <a:cubicBezTo>
                  <a:pt x="3737544" y="18192"/>
                  <a:pt x="4144455" y="-14394"/>
                  <a:pt x="4570809" y="0"/>
                </a:cubicBezTo>
                <a:cubicBezTo>
                  <a:pt x="4571704" y="8974"/>
                  <a:pt x="4570263" y="9359"/>
                  <a:pt x="4570809" y="18288"/>
                </a:cubicBezTo>
                <a:cubicBezTo>
                  <a:pt x="4364577" y="38638"/>
                  <a:pt x="4201392" y="-7009"/>
                  <a:pt x="3872128" y="18288"/>
                </a:cubicBezTo>
                <a:cubicBezTo>
                  <a:pt x="3542864" y="43585"/>
                  <a:pt x="3583378" y="28341"/>
                  <a:pt x="3310572" y="18288"/>
                </a:cubicBezTo>
                <a:cubicBezTo>
                  <a:pt x="3037766" y="8235"/>
                  <a:pt x="2991030" y="9559"/>
                  <a:pt x="2749015" y="18288"/>
                </a:cubicBezTo>
                <a:cubicBezTo>
                  <a:pt x="2507000" y="27017"/>
                  <a:pt x="2304636" y="41089"/>
                  <a:pt x="2050334" y="18288"/>
                </a:cubicBezTo>
                <a:cubicBezTo>
                  <a:pt x="1796032" y="-4513"/>
                  <a:pt x="1668822" y="25068"/>
                  <a:pt x="1305945" y="18288"/>
                </a:cubicBezTo>
                <a:cubicBezTo>
                  <a:pt x="943068" y="11508"/>
                  <a:pt x="993706" y="30281"/>
                  <a:pt x="790097" y="18288"/>
                </a:cubicBezTo>
                <a:cubicBezTo>
                  <a:pt x="586488" y="6295"/>
                  <a:pt x="306699" y="-17432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570809" h="18288" stroke="0" extrusionOk="0">
                <a:moveTo>
                  <a:pt x="0" y="0"/>
                </a:moveTo>
                <a:cubicBezTo>
                  <a:pt x="152532" y="-2364"/>
                  <a:pt x="357923" y="1427"/>
                  <a:pt x="561557" y="0"/>
                </a:cubicBezTo>
                <a:cubicBezTo>
                  <a:pt x="765191" y="-1427"/>
                  <a:pt x="918920" y="-15661"/>
                  <a:pt x="1077405" y="0"/>
                </a:cubicBezTo>
                <a:cubicBezTo>
                  <a:pt x="1235890" y="15661"/>
                  <a:pt x="1460747" y="11963"/>
                  <a:pt x="1638962" y="0"/>
                </a:cubicBezTo>
                <a:cubicBezTo>
                  <a:pt x="1817177" y="-11963"/>
                  <a:pt x="2125574" y="8824"/>
                  <a:pt x="2291934" y="0"/>
                </a:cubicBezTo>
                <a:cubicBezTo>
                  <a:pt x="2458294" y="-8824"/>
                  <a:pt x="2784153" y="-12947"/>
                  <a:pt x="2990615" y="0"/>
                </a:cubicBezTo>
                <a:cubicBezTo>
                  <a:pt x="3197077" y="12947"/>
                  <a:pt x="3428629" y="-16296"/>
                  <a:pt x="3735004" y="0"/>
                </a:cubicBezTo>
                <a:cubicBezTo>
                  <a:pt x="4041379" y="16296"/>
                  <a:pt x="4318160" y="-6098"/>
                  <a:pt x="4570809" y="0"/>
                </a:cubicBezTo>
                <a:cubicBezTo>
                  <a:pt x="4570354" y="6162"/>
                  <a:pt x="4570712" y="11775"/>
                  <a:pt x="4570809" y="18288"/>
                </a:cubicBezTo>
                <a:cubicBezTo>
                  <a:pt x="4396028" y="40170"/>
                  <a:pt x="4132994" y="11222"/>
                  <a:pt x="3872128" y="18288"/>
                </a:cubicBezTo>
                <a:cubicBezTo>
                  <a:pt x="3611262" y="25354"/>
                  <a:pt x="3374891" y="17697"/>
                  <a:pt x="3127739" y="18288"/>
                </a:cubicBezTo>
                <a:cubicBezTo>
                  <a:pt x="2880587" y="18879"/>
                  <a:pt x="2664411" y="34935"/>
                  <a:pt x="2383350" y="18288"/>
                </a:cubicBezTo>
                <a:cubicBezTo>
                  <a:pt x="2102289" y="1641"/>
                  <a:pt x="2103614" y="8588"/>
                  <a:pt x="1867502" y="18288"/>
                </a:cubicBezTo>
                <a:cubicBezTo>
                  <a:pt x="1631390" y="27988"/>
                  <a:pt x="1460355" y="24402"/>
                  <a:pt x="1168821" y="18288"/>
                </a:cubicBezTo>
                <a:cubicBezTo>
                  <a:pt x="877287" y="12174"/>
                  <a:pt x="832023" y="-2656"/>
                  <a:pt x="561557" y="18288"/>
                </a:cubicBezTo>
                <a:cubicBezTo>
                  <a:pt x="291091" y="39232"/>
                  <a:pt x="243289" y="14072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0829484"/>
              </p:ext>
            </p:extLst>
          </p:nvPr>
        </p:nvGraphicFramePr>
        <p:xfrm>
          <a:off x="480485" y="2633472"/>
          <a:ext cx="11223256" cy="3586353"/>
        </p:xfrm>
        <a:graphic>
          <a:graphicData uri="http://schemas.openxmlformats.org/drawingml/2006/table">
            <a:tbl>
              <a:tblPr firstRow="1" bandRow="1">
                <a:noFill/>
                <a:tableStyleId>{5C22544A-7EE6-4342-B048-85BDC9FD1C3A}</a:tableStyleId>
              </a:tblPr>
              <a:tblGrid>
                <a:gridCol w="51887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344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72113">
                <a:tc>
                  <a:txBody>
                    <a:bodyPr/>
                    <a:lstStyle/>
                    <a:p>
                      <a:r>
                        <a:rPr sz="2800" b="1" cap="none" spc="0" dirty="0">
                          <a:solidFill>
                            <a:srgbClr val="C0504D"/>
                          </a:solidFill>
                        </a:rPr>
                        <a:t>FULL BAN (</a:t>
                      </a:r>
                      <a:r>
                        <a:rPr lang="en-US" sz="2800" b="1" cap="none" spc="0" dirty="0">
                          <a:solidFill>
                            <a:srgbClr val="C0504D"/>
                          </a:solidFill>
                        </a:rPr>
                        <a:t>All Visas</a:t>
                      </a:r>
                      <a:r>
                        <a:rPr sz="2800" b="1" cap="none" spc="0" dirty="0">
                          <a:solidFill>
                            <a:srgbClr val="C0504D"/>
                          </a:solidFill>
                        </a:rPr>
                        <a:t>)</a:t>
                      </a:r>
                    </a:p>
                  </a:txBody>
                  <a:tcPr marL="0" marR="157526" marT="31505" marB="157526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800" b="1" cap="none" spc="0" dirty="0">
                          <a:solidFill>
                            <a:srgbClr val="C0504D"/>
                          </a:solidFill>
                        </a:rPr>
                        <a:t>PARTIAL BAN (B</a:t>
                      </a:r>
                      <a:r>
                        <a:rPr lang="en-US" sz="2800" b="1" cap="none" spc="0" dirty="0">
                          <a:solidFill>
                            <a:srgbClr val="C0504D"/>
                          </a:solidFill>
                        </a:rPr>
                        <a:t>-1/B-2</a:t>
                      </a:r>
                      <a:r>
                        <a:rPr sz="2800" b="1" cap="none" spc="0" dirty="0">
                          <a:solidFill>
                            <a:srgbClr val="C0504D"/>
                          </a:solidFill>
                        </a:rPr>
                        <a:t> Restricted)</a:t>
                      </a:r>
                    </a:p>
                  </a:txBody>
                  <a:tcPr marL="0" marR="157526" marT="31505" marB="157526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2848"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rPr sz="2100" cap="none" spc="0" dirty="0">
                          <a:solidFill>
                            <a:schemeClr val="tx1"/>
                          </a:solidFill>
                        </a:rPr>
                        <a:t>Afghanistan, Syria, Iran, Yemen</a:t>
                      </a:r>
                      <a:r>
                        <a:rPr lang="en-US" sz="2100" cap="none" spc="0" dirty="0">
                          <a:solidFill>
                            <a:schemeClr val="tx1"/>
                          </a:solidFill>
                        </a:rPr>
                        <a:t>, Eritrea</a:t>
                      </a:r>
                      <a:endParaRPr sz="21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157526" marT="47258" marB="157526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rPr sz="2100" cap="none" spc="0" dirty="0">
                          <a:solidFill>
                            <a:schemeClr val="tx1"/>
                          </a:solidFill>
                        </a:rPr>
                        <a:t>Nigeria, Senegal, Tanzania, Togo</a:t>
                      </a:r>
                    </a:p>
                  </a:txBody>
                  <a:tcPr marL="0" marR="157526" marT="47258" marB="157526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2848"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rPr sz="2100" cap="none" spc="0" dirty="0">
                          <a:solidFill>
                            <a:schemeClr val="tx1"/>
                          </a:solidFill>
                        </a:rPr>
                        <a:t>Burkina Faso, Mali, Niger, Sudan</a:t>
                      </a:r>
                      <a:r>
                        <a:rPr lang="en-US" sz="2100" cap="none" spc="0" dirty="0">
                          <a:solidFill>
                            <a:schemeClr val="tx1"/>
                          </a:solidFill>
                        </a:rPr>
                        <a:t>, Sierra Leone</a:t>
                      </a:r>
                      <a:endParaRPr sz="21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157526" marT="47258" marB="157526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rPr sz="2100" cap="none" spc="0" dirty="0">
                          <a:solidFill>
                            <a:schemeClr val="tx1"/>
                          </a:solidFill>
                        </a:rPr>
                        <a:t>Dominica, Antigua</a:t>
                      </a:r>
                      <a:r>
                        <a:rPr lang="en-US" sz="2100" cap="none" spc="0" dirty="0">
                          <a:solidFill>
                            <a:schemeClr val="tx1"/>
                          </a:solidFill>
                        </a:rPr>
                        <a:t> and Barbuda</a:t>
                      </a:r>
                      <a:r>
                        <a:rPr sz="2100" cap="none" spc="0" dirty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en-US" sz="2100" cap="none" spc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2100" cap="none" spc="0" dirty="0">
                          <a:solidFill>
                            <a:schemeClr val="tx1"/>
                          </a:solidFill>
                        </a:rPr>
                        <a:t>Tonga</a:t>
                      </a:r>
                    </a:p>
                  </a:txBody>
                  <a:tcPr marL="0" marR="157526" marT="47258" marB="157526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2848"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rPr sz="2100" cap="none" spc="0" dirty="0">
                          <a:solidFill>
                            <a:schemeClr val="tx1"/>
                          </a:solidFill>
                        </a:rPr>
                        <a:t>Haiti, Libya, Somalia,</a:t>
                      </a:r>
                      <a:r>
                        <a:rPr lang="en-US" sz="2100" cap="none" spc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2100" cap="none" spc="0" dirty="0">
                          <a:solidFill>
                            <a:schemeClr val="tx1"/>
                          </a:solidFill>
                        </a:rPr>
                        <a:t>Sudan</a:t>
                      </a:r>
                      <a:r>
                        <a:rPr lang="en-US" sz="2100" cap="none" spc="0" dirty="0">
                          <a:solidFill>
                            <a:schemeClr val="tx1"/>
                          </a:solidFill>
                        </a:rPr>
                        <a:t>, South Sudan</a:t>
                      </a:r>
                      <a:endParaRPr sz="21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157526" marT="47258" marB="157526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rPr lang="en-US" sz="2100" cap="none" spc="0" dirty="0">
                          <a:solidFill>
                            <a:schemeClr val="tx1"/>
                          </a:solidFill>
                        </a:rPr>
                        <a:t>Benin, Ivory Coast, Gambia, Malawi, Mauritania</a:t>
                      </a:r>
                      <a:endParaRPr sz="21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157526" marT="47258" marB="157526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2848"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rPr sz="2100" cap="none" spc="0" dirty="0">
                          <a:solidFill>
                            <a:schemeClr val="tx1"/>
                          </a:solidFill>
                        </a:rPr>
                        <a:t>L</a:t>
                      </a:r>
                      <a:r>
                        <a:rPr lang="en-US" sz="2100" cap="none" spc="0" dirty="0">
                          <a:solidFill>
                            <a:schemeClr val="tx1"/>
                          </a:solidFill>
                        </a:rPr>
                        <a:t>ao</a:t>
                      </a:r>
                      <a:r>
                        <a:rPr sz="2100" cap="none" spc="0" dirty="0">
                          <a:solidFill>
                            <a:schemeClr val="tx1"/>
                          </a:solidFill>
                        </a:rPr>
                        <a:t>s, Myanmar, Palestinian Auth</a:t>
                      </a:r>
                      <a:r>
                        <a:rPr lang="en-US" sz="2100" cap="none" spc="0" dirty="0">
                          <a:solidFill>
                            <a:schemeClr val="tx1"/>
                          </a:solidFill>
                        </a:rPr>
                        <a:t>ority</a:t>
                      </a:r>
                      <a:endParaRPr sz="21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157526" marT="47258" marB="157526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rPr sz="2100" cap="none" spc="0" dirty="0">
                          <a:solidFill>
                            <a:schemeClr val="tx1"/>
                          </a:solidFill>
                        </a:rPr>
                        <a:t>Venezuela, Cuba, Zimbabwe, Zambia</a:t>
                      </a:r>
                      <a:r>
                        <a:rPr lang="en-US" sz="2100" cap="none" spc="0" dirty="0">
                          <a:solidFill>
                            <a:schemeClr val="tx1"/>
                          </a:solidFill>
                        </a:rPr>
                        <a:t>, Gabon, </a:t>
                      </a:r>
                      <a:endParaRPr sz="21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157526" marT="47258" marB="157526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2848"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rPr sz="2100" cap="none" spc="0" dirty="0">
                          <a:solidFill>
                            <a:schemeClr val="tx1"/>
                          </a:solidFill>
                        </a:rPr>
                        <a:t>Rep. of Congo</a:t>
                      </a:r>
                      <a:r>
                        <a:rPr lang="en-US" sz="2100" cap="none" spc="0" dirty="0">
                          <a:solidFill>
                            <a:schemeClr val="tx1"/>
                          </a:solidFill>
                        </a:rPr>
                        <a:t>, Chad, Equatorial Guinnea</a:t>
                      </a:r>
                      <a:endParaRPr sz="21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157526" marT="47258" marB="157526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rPr lang="it-IT" sz="2100" cap="none" spc="0" dirty="0">
                          <a:solidFill>
                            <a:schemeClr val="tx1"/>
                          </a:solidFill>
                        </a:rPr>
                        <a:t>Burundi, Angola</a:t>
                      </a:r>
                    </a:p>
                  </a:txBody>
                  <a:tcPr marL="0" marR="157526" marT="47258" marB="157526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DBC8166-481C-4473-95F5-9A5B9073B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5777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A5CE6E-90AF-4D43-A014-1F9EC83EB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4511291" cy="6858000"/>
          </a:xfrm>
          <a:custGeom>
            <a:avLst/>
            <a:gdLst>
              <a:gd name="connsiteX0" fmla="*/ 0 w 4512467"/>
              <a:gd name="connsiteY0" fmla="*/ 0 h 6858000"/>
              <a:gd name="connsiteX1" fmla="*/ 2579526 w 4512467"/>
              <a:gd name="connsiteY1" fmla="*/ 0 h 6858000"/>
              <a:gd name="connsiteX2" fmla="*/ 2583267 w 4512467"/>
              <a:gd name="connsiteY2" fmla="*/ 2151 h 6858000"/>
              <a:gd name="connsiteX3" fmla="*/ 4512467 w 4512467"/>
              <a:gd name="connsiteY3" fmla="*/ 3429000 h 6858000"/>
              <a:gd name="connsiteX4" fmla="*/ 2583267 w 4512467"/>
              <a:gd name="connsiteY4" fmla="*/ 6855849 h 6858000"/>
              <a:gd name="connsiteX5" fmla="*/ 2579526 w 4512467"/>
              <a:gd name="connsiteY5" fmla="*/ 6858000 h 6858000"/>
              <a:gd name="connsiteX6" fmla="*/ 0 w 451246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12467" h="6858000">
                <a:moveTo>
                  <a:pt x="0" y="0"/>
                </a:moveTo>
                <a:lnTo>
                  <a:pt x="2579526" y="0"/>
                </a:lnTo>
                <a:lnTo>
                  <a:pt x="2583267" y="2151"/>
                </a:lnTo>
                <a:cubicBezTo>
                  <a:pt x="3739868" y="704919"/>
                  <a:pt x="4512467" y="1976735"/>
                  <a:pt x="4512467" y="3429000"/>
                </a:cubicBezTo>
                <a:cubicBezTo>
                  <a:pt x="4512467" y="4881266"/>
                  <a:pt x="3739868" y="6153081"/>
                  <a:pt x="2583267" y="6855849"/>
                </a:cubicBezTo>
                <a:lnTo>
                  <a:pt x="257952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7981" y="643467"/>
            <a:ext cx="2950437" cy="55710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3200" b="1">
                <a:solidFill>
                  <a:srgbClr val="B8860B"/>
                </a:solidFill>
              </a:defRPr>
            </a:pPr>
            <a:r>
              <a:rPr 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THE $5K, $10K, and $15K VISA BOND PILOT PROGRAM</a:t>
            </a:r>
          </a:p>
        </p:txBody>
      </p:sp>
      <p:graphicFrame>
        <p:nvGraphicFramePr>
          <p:cNvPr id="6" name="TextBox 3">
            <a:extLst>
              <a:ext uri="{FF2B5EF4-FFF2-40B4-BE49-F238E27FC236}">
                <a16:creationId xmlns:a16="http://schemas.microsoft.com/office/drawing/2014/main" id="{93893A3E-938B-42CC-12F1-839F98EE83E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64314036"/>
              </p:ext>
            </p:extLst>
          </p:nvPr>
        </p:nvGraphicFramePr>
        <p:xfrm>
          <a:off x="5206283" y="643467"/>
          <a:ext cx="6290076" cy="52361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50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E51BA4DF-2BD4-4EC2-B1DB-B27C8AC718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577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09728" y="387434"/>
            <a:ext cx="6163056" cy="57024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3200" b="1">
                <a:solidFill>
                  <a:srgbClr val="B8860B"/>
                </a:solidFill>
              </a:defRPr>
            </a:pPr>
            <a:r>
              <a:rPr 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THE 75-COUNTRY IMMIGRANT VISA (“GREEN CARD”)</a:t>
            </a:r>
          </a:p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3200" b="1">
                <a:solidFill>
                  <a:srgbClr val="B8860B"/>
                </a:solidFill>
              </a:defRPr>
            </a:pPr>
            <a:r>
              <a:rPr 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FREEZE</a:t>
            </a:r>
          </a:p>
        </p:txBody>
      </p:sp>
      <p:graphicFrame>
        <p:nvGraphicFramePr>
          <p:cNvPr id="6" name="TextBox 3">
            <a:extLst>
              <a:ext uri="{FF2B5EF4-FFF2-40B4-BE49-F238E27FC236}">
                <a16:creationId xmlns:a16="http://schemas.microsoft.com/office/drawing/2014/main" id="{E39D2582-3DCF-6E03-952F-660704A766B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70344368"/>
              </p:ext>
            </p:extLst>
          </p:nvPr>
        </p:nvGraphicFramePr>
        <p:xfrm>
          <a:off x="4014216" y="754766"/>
          <a:ext cx="8025122" cy="47407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5777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urt_scales.jpg"/>
          <p:cNvPicPr>
            <a:picLocks noChangeAspect="1"/>
          </p:cNvPicPr>
          <p:nvPr/>
        </p:nvPicPr>
        <p:blipFill>
          <a:blip r:embed="rId2"/>
          <a:srcRect l="5908" r="-1" b="-1"/>
          <a:stretch>
            <a:fillRect/>
          </a:stretch>
        </p:blipFill>
        <p:spPr>
          <a:xfrm>
            <a:off x="2521699" y="10"/>
            <a:ext cx="9667124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388337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37981" y="365125"/>
            <a:ext cx="3821194" cy="1899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3200" b="1">
                <a:solidFill>
                  <a:srgbClr val="B8860B"/>
                </a:solidFill>
              </a:defRPr>
            </a:pPr>
            <a:r>
              <a:rPr lang="en-US" sz="3400" dirty="0">
                <a:solidFill>
                  <a:srgbClr val="C0504D"/>
                </a:solidFill>
                <a:latin typeface="+mj-lt"/>
                <a:ea typeface="+mj-ea"/>
                <a:cs typeface="+mj-cs"/>
              </a:rPr>
              <a:t>CRIMINAL RECORDS: THE NEW 'ZERO-TOLERANCE'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7981" y="2005675"/>
            <a:ext cx="3821194" cy="3742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2060"/>
              </a:solidFill>
            </a:endParaRPr>
          </a:p>
          <a:p>
            <a:pPr defTabSz="914400">
              <a:lnSpc>
                <a:spcPct val="90000"/>
              </a:lnSpc>
              <a:spcAft>
                <a:spcPts val="600"/>
              </a:spcAft>
              <a:defRPr sz="2000">
                <a:solidFill>
                  <a:srgbClr val="FFFFFF"/>
                </a:solidFill>
              </a:defRPr>
            </a:pPr>
            <a:r>
              <a:rPr lang="en-US" sz="2000" dirty="0">
                <a:solidFill>
                  <a:srgbClr val="002060"/>
                </a:solidFill>
              </a:rPr>
              <a:t>• Dismissal is Not Enough: An arrest record *without* conviction is now grounds for denial.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defRPr sz="2000">
                <a:solidFill>
                  <a:srgbClr val="FFFFFF"/>
                </a:solidFill>
              </a:defRPr>
            </a:pPr>
            <a:r>
              <a:rPr lang="en-US" sz="2000" dirty="0">
                <a:solidFill>
                  <a:srgbClr val="002060"/>
                </a:solidFill>
              </a:rPr>
              <a:t>• 'Prudential Revocation': State Dept. can cancel visas via email for minor prior arrests.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defRPr sz="2000">
                <a:solidFill>
                  <a:srgbClr val="FFFFFF"/>
                </a:solidFill>
              </a:defRPr>
            </a:pPr>
            <a:r>
              <a:rPr lang="en-US" sz="2000" dirty="0">
                <a:solidFill>
                  <a:srgbClr val="002060"/>
                </a:solidFill>
              </a:rPr>
              <a:t>• Social Media Vetting: 2026 AI-driven scans of crew platforms for 'security red flags'.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defRPr sz="2000">
                <a:solidFill>
                  <a:srgbClr val="FFFFFF"/>
                </a:solidFill>
              </a:defRPr>
            </a:pPr>
            <a:r>
              <a:rPr lang="en-US" sz="2000" dirty="0">
                <a:solidFill>
                  <a:srgbClr val="002060"/>
                </a:solidFill>
              </a:rPr>
              <a:t>• No Expungement: U.S. officials do not recognize foreign 'spent' or 'sealed' convictions.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760A0F1-E59A-60C9-97AF-6D8B22D82ACE}"/>
              </a:ext>
            </a:extLst>
          </p:cNvPr>
          <p:cNvSpPr txBox="1"/>
          <p:nvPr/>
        </p:nvSpPr>
        <p:spPr>
          <a:xfrm>
            <a:off x="6655981" y="467271"/>
            <a:ext cx="4194581" cy="205252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3200" b="1">
                <a:solidFill>
                  <a:srgbClr val="B8860B"/>
                </a:solidFill>
              </a:defRPr>
            </a:pPr>
            <a:r>
              <a:rPr lang="en-US" sz="4700" dirty="0">
                <a:solidFill>
                  <a:srgbClr val="C0504D"/>
                </a:solidFill>
                <a:latin typeface="+mj-lt"/>
                <a:ea typeface="+mj-ea"/>
                <a:cs typeface="+mj-cs"/>
              </a:rPr>
              <a:t>CBP CREW ENTRY/EXIT CONCERNS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880" y="554152"/>
            <a:ext cx="5740694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9F4CBF4-9730-5C3F-8C84-85535789C5C2}"/>
              </a:ext>
            </a:extLst>
          </p:cNvPr>
          <p:cNvSpPr/>
          <p:nvPr/>
        </p:nvSpPr>
        <p:spPr>
          <a:xfrm>
            <a:off x="322880" y="554151"/>
            <a:ext cx="5483560" cy="5742189"/>
          </a:xfrm>
          <a:prstGeom prst="ellipse">
            <a:avLst/>
          </a:prstGeom>
          <a:solidFill>
            <a:srgbClr val="C0504D"/>
          </a:solidFill>
          <a:ln>
            <a:solidFill>
              <a:srgbClr val="C050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B7CD46-526C-B282-9DC7-35C15C86F1A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210" r="16056" b="-2"/>
          <a:stretch>
            <a:fillRect/>
          </a:stretch>
        </p:blipFill>
        <p:spPr>
          <a:xfrm>
            <a:off x="505286" y="554151"/>
            <a:ext cx="5740694" cy="5742189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</p:spPr>
      </p:pic>
      <p:sp>
        <p:nvSpPr>
          <p:cNvPr id="13" name="!!plus graphic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694" y="703679"/>
            <a:ext cx="171470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!!circle graphic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642" y="1562696"/>
            <a:ext cx="157504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0A2D2C9-F267-F60A-EAF3-952D4B88A89D}"/>
              </a:ext>
            </a:extLst>
          </p:cNvPr>
          <p:cNvSpPr txBox="1"/>
          <p:nvPr/>
        </p:nvSpPr>
        <p:spPr>
          <a:xfrm>
            <a:off x="6760517" y="2324764"/>
            <a:ext cx="4194580" cy="29138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endParaRPr lang="en-US" sz="2400" dirty="0">
              <a:solidFill>
                <a:schemeClr val="tx1">
                  <a:alpha val="80000"/>
                </a:schemeClr>
              </a:solidFill>
            </a:endParaRPr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Crew must sign seafarer employment  agreement (SEA) physically outside of the United States.</a:t>
            </a:r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Crew must either arrive with the vessel </a:t>
            </a:r>
            <a:r>
              <a:rPr lang="en-US" sz="2400" b="1" dirty="0">
                <a:solidFill>
                  <a:schemeClr val="tx1">
                    <a:alpha val="80000"/>
                  </a:schemeClr>
                </a:solidFill>
              </a:rPr>
              <a:t>OR</a:t>
            </a: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 depart with the vessel.</a:t>
            </a:r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The flag of the vessel is irrelevant for CBP purposes.</a:t>
            </a:r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CBP can check cell phones of crew upon admission.</a:t>
            </a:r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endParaRPr lang="en-US" sz="2400" dirty="0">
              <a:solidFill>
                <a:schemeClr val="tx1">
                  <a:alpha val="80000"/>
                </a:schemeClr>
              </a:solidFill>
            </a:endParaRPr>
          </a:p>
        </p:txBody>
      </p:sp>
      <p:sp>
        <p:nvSpPr>
          <p:cNvPr id="17" name="!!dot graphic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2728" y="5775082"/>
            <a:ext cx="112397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19" name="!!Straight Connector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3144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D944225B-490B-B32A-6AD7-B2B2843FA7D9}"/>
              </a:ext>
            </a:extLst>
          </p:cNvPr>
          <p:cNvSpPr/>
          <p:nvPr/>
        </p:nvSpPr>
        <p:spPr>
          <a:xfrm>
            <a:off x="722376" y="467271"/>
            <a:ext cx="640080" cy="5934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4CB4F0D-AED7-0DC8-A852-018FEDEBF582}"/>
              </a:ext>
            </a:extLst>
          </p:cNvPr>
          <p:cNvSpPr/>
          <p:nvPr/>
        </p:nvSpPr>
        <p:spPr>
          <a:xfrm>
            <a:off x="76310" y="1265979"/>
            <a:ext cx="640080" cy="5934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B49027-C546-3557-8B99-16E3BB5DAC9C}"/>
              </a:ext>
            </a:extLst>
          </p:cNvPr>
          <p:cNvSpPr/>
          <p:nvPr/>
        </p:nvSpPr>
        <p:spPr>
          <a:xfrm>
            <a:off x="5377063" y="5534578"/>
            <a:ext cx="640080" cy="5934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3BFFB35-CF75-BB81-735A-264C697C4458}"/>
              </a:ext>
            </a:extLst>
          </p:cNvPr>
          <p:cNvSpPr/>
          <p:nvPr/>
        </p:nvSpPr>
        <p:spPr>
          <a:xfrm>
            <a:off x="11251921" y="3176251"/>
            <a:ext cx="640080" cy="37823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9405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AE5A632B-B15A-489E-8337-BC0F40DBC2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6E895C8D-1379-40B8-8B1B-B6F5AEAF0A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05130" y="859948"/>
            <a:ext cx="2987121" cy="2987899"/>
          </a:xfrm>
          <a:prstGeom prst="arc">
            <a:avLst>
              <a:gd name="adj1" fmla="val 14612914"/>
              <a:gd name="adj2" fmla="val 0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7981" y="643467"/>
            <a:ext cx="3646302" cy="55710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3200" b="1">
                <a:solidFill>
                  <a:srgbClr val="B8860B"/>
                </a:solidFill>
              </a:defRPr>
            </a:pPr>
            <a:r>
              <a:rPr lang="en-US" sz="44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CONTACT INFORMATION</a:t>
            </a:r>
            <a:endParaRPr lang="en-US" sz="44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651547D7-AD18-407B-A5F4-F8225B5DCF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84283" y="434266"/>
            <a:ext cx="7215822" cy="5922084"/>
          </a:xfrm>
          <a:prstGeom prst="roundRect">
            <a:avLst>
              <a:gd name="adj" fmla="val 3174"/>
            </a:avLst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5" name="TextBox 3">
            <a:extLst>
              <a:ext uri="{FF2B5EF4-FFF2-40B4-BE49-F238E27FC236}">
                <a16:creationId xmlns:a16="http://schemas.microsoft.com/office/drawing/2014/main" id="{C5B13F14-4D5A-7D54-6214-89A43E1D81D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55786916"/>
              </p:ext>
            </p:extLst>
          </p:nvPr>
        </p:nvGraphicFramePr>
        <p:xfrm>
          <a:off x="4484284" y="609599"/>
          <a:ext cx="7199412" cy="55710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0A5193A6-9C83-2FBA-8F35-E49D5C6A95BB}"/>
              </a:ext>
            </a:extLst>
          </p:cNvPr>
          <p:cNvSpPr/>
          <p:nvPr/>
        </p:nvSpPr>
        <p:spPr>
          <a:xfrm>
            <a:off x="268143" y="292608"/>
            <a:ext cx="2987121" cy="2304288"/>
          </a:xfrm>
          <a:prstGeom prst="rect">
            <a:avLst/>
          </a:prstGeom>
          <a:solidFill>
            <a:srgbClr val="C0504D"/>
          </a:solidFill>
          <a:ln>
            <a:solidFill>
              <a:srgbClr val="C050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C6F36661A3DF84E9423D760467AE793" ma:contentTypeVersion="13" ma:contentTypeDescription="Create a new document." ma:contentTypeScope="" ma:versionID="7a693d5000ec6f2deddd4e873b2d3799">
  <xsd:schema xmlns:xsd="http://www.w3.org/2001/XMLSchema" xmlns:xs="http://www.w3.org/2001/XMLSchema" xmlns:p="http://schemas.microsoft.com/office/2006/metadata/properties" xmlns:ns2="4d4780a6-02da-467c-9639-c1352ff09fb1" xmlns:ns3="849ff1c9-264e-4fd2-a8fd-b860e5ce04da" targetNamespace="http://schemas.microsoft.com/office/2006/metadata/properties" ma:root="true" ma:fieldsID="c13af4451ac0012d52cabb8292163084" ns2:_="" ns3:_="">
    <xsd:import namespace="4d4780a6-02da-467c-9639-c1352ff09fb1"/>
    <xsd:import namespace="849ff1c9-264e-4fd2-a8fd-b860e5ce04d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4780a6-02da-467c-9639-c1352ff09fb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3903509e-fd25-4fa7-81c5-5f883c7e86c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9ff1c9-264e-4fd2-a8fd-b860e5ce04da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295a310a-1502-4c88-93c2-a6f4d6e994b2}" ma:internalName="TaxCatchAll" ma:showField="CatchAllData" ma:web="849ff1c9-264e-4fd2-a8fd-b860e5ce04d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d4780a6-02da-467c-9639-c1352ff09fb1">
      <Terms xmlns="http://schemas.microsoft.com/office/infopath/2007/PartnerControls"/>
    </lcf76f155ced4ddcb4097134ff3c332f>
    <TaxCatchAll xmlns="849ff1c9-264e-4fd2-a8fd-b860e5ce04da" xsi:nil="true"/>
  </documentManagement>
</p:properties>
</file>

<file path=customXml/itemProps1.xml><?xml version="1.0" encoding="utf-8"?>
<ds:datastoreItem xmlns:ds="http://schemas.openxmlformats.org/officeDocument/2006/customXml" ds:itemID="{19027C5E-6E58-4C1E-AF91-7D029802445E}"/>
</file>

<file path=customXml/itemProps2.xml><?xml version="1.0" encoding="utf-8"?>
<ds:datastoreItem xmlns:ds="http://schemas.openxmlformats.org/officeDocument/2006/customXml" ds:itemID="{E1513DB6-32C4-47AD-8F61-A594ACFB8653}"/>
</file>

<file path=customXml/itemProps3.xml><?xml version="1.0" encoding="utf-8"?>
<ds:datastoreItem xmlns:ds="http://schemas.openxmlformats.org/officeDocument/2006/customXml" ds:itemID="{8FC21E5B-34A9-4769-B9BE-6D474D9DB895}"/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431</Words>
  <Application>Microsoft Office PowerPoint</Application>
  <PresentationFormat>Custom</PresentationFormat>
  <Paragraphs>43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Scott Hershenson</dc:creator>
  <cp:keywords/>
  <dc:description>generated using python-pptx</dc:description>
  <cp:lastModifiedBy>Scott Hershenson</cp:lastModifiedBy>
  <cp:revision>3</cp:revision>
  <dcterms:created xsi:type="dcterms:W3CDTF">2013-01-27T09:14:16Z</dcterms:created>
  <dcterms:modified xsi:type="dcterms:W3CDTF">2026-03-21T21:12:24Z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0x010100CC6F36661A3DF84E9423D760467AE793</vt:lpwstr>
  </property>
  <property fmtid="{D5CDD505-2E9C-101B-9397-08002B2CF9AE}" pid="3" name="MediaServiceImageTags">
    <vt:lpwstr/>
  </property>
</Properties>
</file>